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Nunito"/>
      <p:regular r:id="rId28"/>
      <p:bold r:id="rId29"/>
      <p:italic r:id="rId30"/>
      <p:boldItalic r:id="rId31"/>
    </p:embeddedFont>
    <p:embeddedFont>
      <p:font typeface="Maven Pro"/>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Nunito-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6.xml"/><Relationship Id="rId33" Type="http://schemas.openxmlformats.org/officeDocument/2006/relationships/font" Target="fonts/MavenPro-bold.fntdata"/><Relationship Id="rId10" Type="http://schemas.openxmlformats.org/officeDocument/2006/relationships/slide" Target="slides/slide5.xml"/><Relationship Id="rId32" Type="http://schemas.openxmlformats.org/officeDocument/2006/relationships/font" Target="fonts/MavenPro-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11.png>
</file>

<file path=ppt/media/image12.jpg>
</file>

<file path=ppt/media/image13.png>
</file>

<file path=ppt/media/image14.png>
</file>

<file path=ppt/media/image15.gif>
</file>

<file path=ppt/media/image16.png>
</file>

<file path=ppt/media/image17.gif>
</file>

<file path=ppt/media/image18.png>
</file>

<file path=ppt/media/image19.jpg>
</file>

<file path=ppt/media/image2.png>
</file>

<file path=ppt/media/image20.png>
</file>

<file path=ppt/media/image21.png>
</file>

<file path=ppt/media/image3.png>
</file>

<file path=ppt/media/image4.png>
</file>

<file path=ppt/media/image5.png>
</file>

<file path=ppt/media/image6.pn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6004212252_2_29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36004212252_2_29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361731b59c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361731b59c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36124699aa8_0_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36124699aa8_0_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361731b59ca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361731b59ca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6004212252_2_2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36004212252_2_2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361d2619bd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361d2619bd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61731b59ca_3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361731b59ca_3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361f900f7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361f900f7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361731b59ca_3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361731b59ca_3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6004212252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6004212252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6004212252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36004212252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6004212252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36004212252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6004212252_2_2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36004212252_2_2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6004212252_2_2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6004212252_2_2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6004212252_2_4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36004212252_2_4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6004212252_2_4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6004212252_2_4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361e1d199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361e1d199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16.png"/><Relationship Id="rId7"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gif"/><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gif"/><Relationship Id="rId4" Type="http://schemas.openxmlformats.org/officeDocument/2006/relationships/image" Target="../media/image17.gif"/><Relationship Id="rId5" Type="http://schemas.openxmlformats.org/officeDocument/2006/relationships/image" Target="../media/image15.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youtube.com/watch?v=a1Z8TmIwJJ8&amp;list=WL&amp;index=163&amp;t=1017s" TargetMode="External"/><Relationship Id="rId4" Type="http://schemas.openxmlformats.org/officeDocument/2006/relationships/hyperlink" Target="https://www.youtube.com/watch?v=5H-SI65kOx0" TargetMode="External"/><Relationship Id="rId5" Type="http://schemas.openxmlformats.org/officeDocument/2006/relationships/hyperlink" Target="https://cpge-paradise.com/MP4Phys/TD/TD11%20meca%20q.pdf" TargetMode="External"/><Relationship Id="rId6" Type="http://schemas.openxmlformats.org/officeDocument/2006/relationships/hyperlink" Target="https://ressources.univ-lemans.fr/AccesLibre/UM/Pedago/physique/02/divers/qbarr.html" TargetMode="External"/><Relationship Id="rId7" Type="http://schemas.openxmlformats.org/officeDocument/2006/relationships/hyperlink" Target="https://ut3-toulouseinp.hal.science/hal-01168111" TargetMode="External"/><Relationship Id="rId8" Type="http://schemas.openxmlformats.org/officeDocument/2006/relationships/hyperlink" Target="https://ut3-toulouseinp.hal.science/hal-01168111"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fr"/>
              <a:t>Projet Numérique en physique moderne</a:t>
            </a:r>
            <a:endParaRPr/>
          </a:p>
        </p:txBody>
      </p:sp>
      <p:sp>
        <p:nvSpPr>
          <p:cNvPr id="278" name="Google Shape;278;p1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279" name="Google Shape;279;p13"/>
          <p:cNvPicPr preferRelativeResize="0"/>
          <p:nvPr/>
        </p:nvPicPr>
        <p:blipFill>
          <a:blip r:embed="rId3">
            <a:alphaModFix/>
          </a:blip>
          <a:stretch>
            <a:fillRect/>
          </a:stretch>
        </p:blipFill>
        <p:spPr>
          <a:xfrm>
            <a:off x="0" y="0"/>
            <a:ext cx="2017325" cy="1065400"/>
          </a:xfrm>
          <a:prstGeom prst="rect">
            <a:avLst/>
          </a:prstGeom>
          <a:noFill/>
          <a:ln>
            <a:noFill/>
          </a:ln>
        </p:spPr>
      </p:pic>
      <p:sp>
        <p:nvSpPr>
          <p:cNvPr id="280" name="Google Shape;280;p13"/>
          <p:cNvSpPr txBox="1"/>
          <p:nvPr/>
        </p:nvSpPr>
        <p:spPr>
          <a:xfrm>
            <a:off x="2637700" y="237925"/>
            <a:ext cx="5078700" cy="3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300">
                <a:solidFill>
                  <a:srgbClr val="233A44"/>
                </a:solidFill>
                <a:latin typeface="Calibri"/>
                <a:ea typeface="Calibri"/>
                <a:cs typeface="Calibri"/>
                <a:sym typeface="Calibri"/>
              </a:rPr>
              <a:t>Pôle Sciences - année scolaire 2024 2025 - Pré-ing2 MI3-B</a:t>
            </a:r>
            <a:endParaRPr sz="1300">
              <a:solidFill>
                <a:srgbClr val="233A44"/>
              </a:solidFill>
              <a:latin typeface="Calibri"/>
              <a:ea typeface="Calibri"/>
              <a:cs typeface="Calibri"/>
              <a:sym typeface="Calibri"/>
            </a:endParaRPr>
          </a:p>
        </p:txBody>
      </p:sp>
      <p:sp>
        <p:nvSpPr>
          <p:cNvPr id="281" name="Google Shape;281;p13"/>
          <p:cNvSpPr txBox="1"/>
          <p:nvPr/>
        </p:nvSpPr>
        <p:spPr>
          <a:xfrm>
            <a:off x="2701800" y="4645250"/>
            <a:ext cx="3740400" cy="3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300">
                <a:solidFill>
                  <a:srgbClr val="233A44"/>
                </a:solidFill>
                <a:latin typeface="Calibri"/>
                <a:ea typeface="Calibri"/>
                <a:cs typeface="Calibri"/>
                <a:sym typeface="Calibri"/>
              </a:rPr>
              <a:t>Florian Goupil - Paul MORILLE - Cyprien WINGERING</a:t>
            </a:r>
            <a:endParaRPr sz="1300">
              <a:solidFill>
                <a:srgbClr val="233A44"/>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344" name="Google Shape;344;p22"/>
          <p:cNvSpPr txBox="1"/>
          <p:nvPr/>
        </p:nvSpPr>
        <p:spPr>
          <a:xfrm>
            <a:off x="5324400" y="1580800"/>
            <a:ext cx="3429000" cy="3216600"/>
          </a:xfrm>
          <a:prstGeom prst="rect">
            <a:avLst/>
          </a:prstGeom>
          <a:noFill/>
          <a:ln>
            <a:noFill/>
          </a:ln>
        </p:spPr>
        <p:txBody>
          <a:bodyPr anchorCtr="0" anchor="t" bIns="91425" lIns="91425" spcFirstLastPara="1" rIns="91425" wrap="square" tIns="91425">
            <a:noAutofit/>
          </a:bodyPr>
          <a:lstStyle/>
          <a:p>
            <a:pPr indent="457200" lvl="0" marL="0" rtl="0" algn="just">
              <a:spcBef>
                <a:spcPts val="0"/>
              </a:spcBef>
              <a:spcAft>
                <a:spcPts val="0"/>
              </a:spcAft>
              <a:buNone/>
            </a:pPr>
            <a:r>
              <a:rPr lang="fr" sz="1300">
                <a:solidFill>
                  <a:schemeClr val="dk2"/>
                </a:solidFill>
                <a:latin typeface="Nunito"/>
                <a:ea typeface="Nunito"/>
                <a:cs typeface="Nunito"/>
                <a:sym typeface="Nunito"/>
              </a:rPr>
              <a:t>Dans le point 1.2 de l’énoncé, on nous a énoncé que pour certaines valeurs de l’énergie, la probabilité que l’électron soit dévié étaient nulles. </a:t>
            </a:r>
            <a:endParaRPr sz="1300">
              <a:solidFill>
                <a:schemeClr val="dk2"/>
              </a:solidFill>
              <a:latin typeface="Nunito"/>
              <a:ea typeface="Nunito"/>
              <a:cs typeface="Nunito"/>
              <a:sym typeface="Nunito"/>
            </a:endParaRPr>
          </a:p>
          <a:p>
            <a:pPr indent="457200" lvl="0" marL="0" rtl="0" algn="just">
              <a:spcBef>
                <a:spcPts val="1000"/>
              </a:spcBef>
              <a:spcAft>
                <a:spcPts val="0"/>
              </a:spcAft>
              <a:buNone/>
            </a:pPr>
            <a:r>
              <a:rPr lang="fr" sz="1300">
                <a:solidFill>
                  <a:schemeClr val="dk2"/>
                </a:solidFill>
                <a:latin typeface="Nunito"/>
                <a:ea typeface="Nunito"/>
                <a:cs typeface="Nunito"/>
                <a:sym typeface="Nunito"/>
              </a:rPr>
              <a:t>Nous avons alors résolue l’équation de Schrödinger indépendante du temps et nous avons trouvé la transmission. Nous avons modélisé cette courbe à l’aide de géogébra et nous avons obtenu la courbe ci-contre. </a:t>
            </a:r>
            <a:endParaRPr sz="1300">
              <a:solidFill>
                <a:schemeClr val="dk2"/>
              </a:solidFill>
              <a:latin typeface="Nunito"/>
              <a:ea typeface="Nunito"/>
              <a:cs typeface="Nunito"/>
              <a:sym typeface="Nunito"/>
            </a:endParaRPr>
          </a:p>
          <a:p>
            <a:pPr indent="457200" lvl="0" marL="0" rtl="0" algn="just">
              <a:spcBef>
                <a:spcPts val="1000"/>
              </a:spcBef>
              <a:spcAft>
                <a:spcPts val="0"/>
              </a:spcAft>
              <a:buNone/>
            </a:pPr>
            <a:r>
              <a:rPr lang="fr" sz="1300">
                <a:solidFill>
                  <a:schemeClr val="dk2"/>
                </a:solidFill>
                <a:latin typeface="Nunito"/>
                <a:ea typeface="Nunito"/>
                <a:cs typeface="Nunito"/>
                <a:sym typeface="Nunito"/>
              </a:rPr>
              <a:t>D’après cette courbe, on peut observer qu’effectivement, certaines valeurs de l’énergie ne </a:t>
            </a:r>
            <a:r>
              <a:rPr lang="fr" sz="1300">
                <a:solidFill>
                  <a:schemeClr val="dk2"/>
                </a:solidFill>
                <a:latin typeface="Nunito"/>
                <a:ea typeface="Nunito"/>
                <a:cs typeface="Nunito"/>
                <a:sym typeface="Nunito"/>
              </a:rPr>
              <a:t>dévie</a:t>
            </a:r>
            <a:r>
              <a:rPr lang="fr" sz="1300">
                <a:solidFill>
                  <a:schemeClr val="dk2"/>
                </a:solidFill>
                <a:latin typeface="Nunito"/>
                <a:ea typeface="Nunito"/>
                <a:cs typeface="Nunito"/>
                <a:sym typeface="Nunito"/>
              </a:rPr>
              <a:t> pas l’électron tandis que d’autre si.</a:t>
            </a:r>
            <a:endParaRPr sz="1300">
              <a:solidFill>
                <a:schemeClr val="dk2"/>
              </a:solidFill>
              <a:latin typeface="Nunito"/>
              <a:ea typeface="Nunito"/>
              <a:cs typeface="Nunito"/>
              <a:sym typeface="Nunito"/>
            </a:endParaRPr>
          </a:p>
        </p:txBody>
      </p:sp>
      <p:grpSp>
        <p:nvGrpSpPr>
          <p:cNvPr id="345" name="Google Shape;345;p22"/>
          <p:cNvGrpSpPr/>
          <p:nvPr/>
        </p:nvGrpSpPr>
        <p:grpSpPr>
          <a:xfrm>
            <a:off x="199225" y="1081200"/>
            <a:ext cx="4959925" cy="4062300"/>
            <a:chOff x="141550" y="1010375"/>
            <a:chExt cx="4959925" cy="4062300"/>
          </a:xfrm>
        </p:grpSpPr>
        <p:pic>
          <p:nvPicPr>
            <p:cNvPr id="346" name="Google Shape;346;p22" title="courbe transmission.png"/>
            <p:cNvPicPr preferRelativeResize="0"/>
            <p:nvPr/>
          </p:nvPicPr>
          <p:blipFill>
            <a:blip r:embed="rId3">
              <a:alphaModFix/>
            </a:blip>
            <a:stretch>
              <a:fillRect/>
            </a:stretch>
          </p:blipFill>
          <p:spPr>
            <a:xfrm>
              <a:off x="333300" y="1309163"/>
              <a:ext cx="4529439" cy="3240825"/>
            </a:xfrm>
            <a:prstGeom prst="rect">
              <a:avLst/>
            </a:prstGeom>
            <a:noFill/>
            <a:ln>
              <a:noFill/>
            </a:ln>
          </p:spPr>
        </p:pic>
        <p:sp>
          <p:nvSpPr>
            <p:cNvPr id="347" name="Google Shape;347;p22"/>
            <p:cNvSpPr txBox="1"/>
            <p:nvPr/>
          </p:nvSpPr>
          <p:spPr>
            <a:xfrm>
              <a:off x="393225" y="4592975"/>
              <a:ext cx="4419900" cy="47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1300">
                  <a:solidFill>
                    <a:schemeClr val="dk2"/>
                  </a:solidFill>
                  <a:latin typeface="Nunito"/>
                  <a:ea typeface="Nunito"/>
                  <a:cs typeface="Nunito"/>
                  <a:sym typeface="Nunito"/>
                </a:rPr>
                <a:t>Courbe de transmission</a:t>
              </a:r>
              <a:endParaRPr sz="1300">
                <a:solidFill>
                  <a:schemeClr val="dk2"/>
                </a:solidFill>
                <a:latin typeface="Nunito"/>
                <a:ea typeface="Nunito"/>
                <a:cs typeface="Nunito"/>
                <a:sym typeface="Nunito"/>
              </a:endParaRPr>
            </a:p>
          </p:txBody>
        </p:sp>
        <p:sp>
          <p:nvSpPr>
            <p:cNvPr id="348" name="Google Shape;348;p22"/>
            <p:cNvSpPr txBox="1"/>
            <p:nvPr/>
          </p:nvSpPr>
          <p:spPr>
            <a:xfrm>
              <a:off x="4928375" y="4014950"/>
              <a:ext cx="173100" cy="47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300">
                  <a:solidFill>
                    <a:schemeClr val="dk2"/>
                  </a:solidFill>
                  <a:latin typeface="Nunito"/>
                  <a:ea typeface="Nunito"/>
                  <a:cs typeface="Nunito"/>
                  <a:sym typeface="Nunito"/>
                </a:rPr>
                <a:t>E</a:t>
              </a:r>
              <a:endParaRPr sz="1300">
                <a:solidFill>
                  <a:schemeClr val="dk2"/>
                </a:solidFill>
                <a:latin typeface="Nunito"/>
                <a:ea typeface="Nunito"/>
                <a:cs typeface="Nunito"/>
                <a:sym typeface="Nunito"/>
              </a:endParaRPr>
            </a:p>
          </p:txBody>
        </p:sp>
        <p:sp>
          <p:nvSpPr>
            <p:cNvPr id="349" name="Google Shape;349;p22"/>
            <p:cNvSpPr txBox="1"/>
            <p:nvPr/>
          </p:nvSpPr>
          <p:spPr>
            <a:xfrm>
              <a:off x="141550" y="1010375"/>
              <a:ext cx="548700" cy="29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300">
                  <a:solidFill>
                    <a:schemeClr val="dk2"/>
                  </a:solidFill>
                  <a:latin typeface="Nunito"/>
                  <a:ea typeface="Nunito"/>
                  <a:cs typeface="Nunito"/>
                  <a:sym typeface="Nunito"/>
                </a:rPr>
                <a:t>T(E)</a:t>
              </a:r>
              <a:endParaRPr sz="1300">
                <a:solidFill>
                  <a:schemeClr val="dk2"/>
                </a:solidFill>
                <a:latin typeface="Nunito"/>
                <a:ea typeface="Nunito"/>
                <a:cs typeface="Nunito"/>
                <a:sym typeface="Nunito"/>
              </a:endParaRPr>
            </a:p>
            <a:p>
              <a:pPr indent="0" lvl="0" marL="0" rtl="0" algn="l">
                <a:spcBef>
                  <a:spcPts val="0"/>
                </a:spcBef>
                <a:spcAft>
                  <a:spcPts val="0"/>
                </a:spcAft>
                <a:buNone/>
              </a:pPr>
              <a:r>
                <a:t/>
              </a:r>
              <a:endParaRPr sz="1300">
                <a:solidFill>
                  <a:schemeClr val="dk2"/>
                </a:solidFill>
                <a:latin typeface="Nunito"/>
                <a:ea typeface="Nunito"/>
                <a:cs typeface="Nunito"/>
                <a:sym typeface="Nunito"/>
              </a:endParaRPr>
            </a:p>
          </p:txBody>
        </p:sp>
      </p:grpSp>
      <p:cxnSp>
        <p:nvCxnSpPr>
          <p:cNvPr id="350" name="Google Shape;350;p22"/>
          <p:cNvCxnSpPr>
            <a:endCxn id="349" idx="2"/>
          </p:cNvCxnSpPr>
          <p:nvPr/>
        </p:nvCxnSpPr>
        <p:spPr>
          <a:xfrm rot="10800000">
            <a:off x="473575" y="1380000"/>
            <a:ext cx="16500" cy="2898300"/>
          </a:xfrm>
          <a:prstGeom prst="straightConnector1">
            <a:avLst/>
          </a:prstGeom>
          <a:noFill/>
          <a:ln cap="flat" cmpd="sng" w="9525">
            <a:solidFill>
              <a:schemeClr val="dk2"/>
            </a:solidFill>
            <a:prstDash val="solid"/>
            <a:round/>
            <a:headEnd len="med" w="med" type="none"/>
            <a:tailEnd len="med" w="med" type="triangle"/>
          </a:ln>
        </p:spPr>
      </p:cxnSp>
      <p:cxnSp>
        <p:nvCxnSpPr>
          <p:cNvPr id="351" name="Google Shape;351;p22"/>
          <p:cNvCxnSpPr/>
          <p:nvPr/>
        </p:nvCxnSpPr>
        <p:spPr>
          <a:xfrm>
            <a:off x="473575" y="4278300"/>
            <a:ext cx="4569300" cy="0"/>
          </a:xfrm>
          <a:prstGeom prst="straightConnector1">
            <a:avLst/>
          </a:prstGeom>
          <a:noFill/>
          <a:ln cap="flat" cmpd="sng" w="9525">
            <a:solidFill>
              <a:schemeClr val="dk2"/>
            </a:solidFill>
            <a:prstDash val="solid"/>
            <a:round/>
            <a:headEnd len="med" w="med" type="none"/>
            <a:tailEnd len="med" w="med" type="triangle"/>
          </a:ln>
        </p:spPr>
      </p:cxnSp>
      <p:sp>
        <p:nvSpPr>
          <p:cNvPr id="352" name="Google Shape;352;p22"/>
          <p:cNvSpPr txBox="1"/>
          <p:nvPr>
            <p:ph type="title"/>
          </p:nvPr>
        </p:nvSpPr>
        <p:spPr>
          <a:xfrm>
            <a:off x="1235200" y="598575"/>
            <a:ext cx="4952100" cy="61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Comparaisons des résultats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23"/>
          <p:cNvSpPr txBox="1"/>
          <p:nvPr>
            <p:ph type="title"/>
          </p:nvPr>
        </p:nvSpPr>
        <p:spPr>
          <a:xfrm>
            <a:off x="1235200" y="598575"/>
            <a:ext cx="3557700" cy="61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Etats </a:t>
            </a:r>
            <a:r>
              <a:rPr lang="fr"/>
              <a:t>Stationnaires</a:t>
            </a:r>
            <a:endParaRPr/>
          </a:p>
        </p:txBody>
      </p:sp>
      <p:sp>
        <p:nvSpPr>
          <p:cNvPr id="358" name="Google Shape;358;p23"/>
          <p:cNvSpPr txBox="1"/>
          <p:nvPr>
            <p:ph idx="1" type="body"/>
          </p:nvPr>
        </p:nvSpPr>
        <p:spPr>
          <a:xfrm>
            <a:off x="412250" y="2700688"/>
            <a:ext cx="1963200" cy="1456200"/>
          </a:xfrm>
          <a:prstGeom prst="rect">
            <a:avLst/>
          </a:prstGeom>
        </p:spPr>
        <p:txBody>
          <a:bodyPr anchorCtr="0" anchor="t" bIns="81700" lIns="81700" spcFirstLastPara="1" rIns="81700" wrap="square" tIns="81700">
            <a:noAutofit/>
          </a:bodyPr>
          <a:lstStyle/>
          <a:p>
            <a:pPr indent="0" lvl="0" marL="0" rtl="0" algn="l">
              <a:lnSpc>
                <a:spcPct val="100000"/>
              </a:lnSpc>
              <a:spcBef>
                <a:spcPts val="0"/>
              </a:spcBef>
              <a:spcAft>
                <a:spcPts val="0"/>
              </a:spcAft>
              <a:buNone/>
            </a:pPr>
            <a:r>
              <a:rPr lang="fr" sz="1200"/>
              <a:t>n = 1 : </a:t>
            </a:r>
            <a:r>
              <a:rPr lang="fr" sz="1200">
                <a:solidFill>
                  <a:srgbClr val="000000"/>
                </a:solidFill>
              </a:rPr>
              <a:t>−3506.52</a:t>
            </a:r>
            <a:endParaRPr sz="1200"/>
          </a:p>
          <a:p>
            <a:pPr indent="0" lvl="0" marL="0" rtl="0" algn="l">
              <a:lnSpc>
                <a:spcPct val="100000"/>
              </a:lnSpc>
              <a:spcBef>
                <a:spcPts val="1000"/>
              </a:spcBef>
              <a:spcAft>
                <a:spcPts val="0"/>
              </a:spcAft>
              <a:buNone/>
            </a:pPr>
            <a:r>
              <a:rPr lang="fr" sz="1200"/>
              <a:t>n = 2 : </a:t>
            </a:r>
            <a:r>
              <a:rPr lang="fr" sz="1200">
                <a:solidFill>
                  <a:srgbClr val="000000"/>
                </a:solidFill>
              </a:rPr>
              <a:t>−2026,08 </a:t>
            </a:r>
            <a:endParaRPr sz="1200"/>
          </a:p>
          <a:p>
            <a:pPr indent="0" lvl="0" marL="0" rtl="0" algn="l">
              <a:lnSpc>
                <a:spcPct val="100000"/>
              </a:lnSpc>
              <a:spcBef>
                <a:spcPts val="1000"/>
              </a:spcBef>
              <a:spcAft>
                <a:spcPts val="0"/>
              </a:spcAft>
              <a:buNone/>
            </a:pPr>
            <a:r>
              <a:rPr lang="fr" sz="1200"/>
              <a:t>n = 3 : </a:t>
            </a:r>
            <a:r>
              <a:rPr lang="fr" sz="1200">
                <a:solidFill>
                  <a:srgbClr val="000000"/>
                </a:solidFill>
              </a:rPr>
              <a:t>441.32</a:t>
            </a:r>
            <a:endParaRPr sz="1200"/>
          </a:p>
          <a:p>
            <a:pPr indent="0" lvl="0" marL="0" rtl="0" algn="l">
              <a:lnSpc>
                <a:spcPct val="100000"/>
              </a:lnSpc>
              <a:spcBef>
                <a:spcPts val="1000"/>
              </a:spcBef>
              <a:spcAft>
                <a:spcPts val="0"/>
              </a:spcAft>
              <a:buNone/>
            </a:pPr>
            <a:r>
              <a:rPr lang="fr" sz="1200"/>
              <a:t>n = 4 : </a:t>
            </a:r>
            <a:r>
              <a:rPr lang="fr" sz="1200">
                <a:solidFill>
                  <a:srgbClr val="000000"/>
                </a:solidFill>
              </a:rPr>
              <a:t>3895.68</a:t>
            </a:r>
            <a:endParaRPr sz="1200">
              <a:solidFill>
                <a:srgbClr val="000000"/>
              </a:solidFill>
            </a:endParaRPr>
          </a:p>
          <a:p>
            <a:pPr indent="0" lvl="0" marL="0" rtl="0" algn="l">
              <a:lnSpc>
                <a:spcPct val="100000"/>
              </a:lnSpc>
              <a:spcBef>
                <a:spcPts val="1000"/>
              </a:spcBef>
              <a:spcAft>
                <a:spcPts val="1000"/>
              </a:spcAft>
              <a:buNone/>
            </a:pPr>
            <a:r>
              <a:rPr lang="fr" sz="1200">
                <a:solidFill>
                  <a:srgbClr val="000000"/>
                </a:solidFill>
              </a:rPr>
              <a:t>n = 5 : 8337</a:t>
            </a:r>
            <a:endParaRPr sz="1200">
              <a:solidFill>
                <a:srgbClr val="000000"/>
              </a:solidFill>
            </a:endParaRPr>
          </a:p>
        </p:txBody>
      </p:sp>
      <p:sp>
        <p:nvSpPr>
          <p:cNvPr id="359" name="Google Shape;359;p2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360" name="Google Shape;360;p23"/>
          <p:cNvSpPr txBox="1"/>
          <p:nvPr>
            <p:ph idx="1" type="body"/>
          </p:nvPr>
        </p:nvSpPr>
        <p:spPr>
          <a:xfrm>
            <a:off x="2607748" y="2700688"/>
            <a:ext cx="1887900" cy="1484100"/>
          </a:xfrm>
          <a:prstGeom prst="rect">
            <a:avLst/>
          </a:prstGeom>
        </p:spPr>
        <p:txBody>
          <a:bodyPr anchorCtr="0" anchor="t" bIns="81700" lIns="81700" spcFirstLastPara="1" rIns="81700" wrap="square" tIns="81700">
            <a:noAutofit/>
          </a:bodyPr>
          <a:lstStyle/>
          <a:p>
            <a:pPr indent="0" lvl="0" marL="0" rtl="0" algn="l">
              <a:lnSpc>
                <a:spcPct val="100000"/>
              </a:lnSpc>
              <a:spcBef>
                <a:spcPts val="894"/>
              </a:spcBef>
              <a:spcAft>
                <a:spcPts val="0"/>
              </a:spcAft>
              <a:buNone/>
            </a:pPr>
            <a:r>
              <a:rPr lang="fr" sz="1200"/>
              <a:t>n = 1 : -3445.56</a:t>
            </a:r>
            <a:endParaRPr sz="1200"/>
          </a:p>
          <a:p>
            <a:pPr indent="0" lvl="0" marL="0" rtl="0" algn="l">
              <a:lnSpc>
                <a:spcPct val="100000"/>
              </a:lnSpc>
              <a:spcBef>
                <a:spcPts val="894"/>
              </a:spcBef>
              <a:spcAft>
                <a:spcPts val="0"/>
              </a:spcAft>
              <a:buNone/>
            </a:pPr>
            <a:r>
              <a:rPr lang="fr" sz="1200"/>
              <a:t>n = 2 : -1879.34</a:t>
            </a:r>
            <a:endParaRPr sz="1200"/>
          </a:p>
          <a:p>
            <a:pPr indent="0" lvl="0" marL="0" rtl="0" algn="l">
              <a:lnSpc>
                <a:spcPct val="100000"/>
              </a:lnSpc>
              <a:spcBef>
                <a:spcPts val="894"/>
              </a:spcBef>
              <a:spcAft>
                <a:spcPts val="0"/>
              </a:spcAft>
              <a:buNone/>
            </a:pPr>
            <a:r>
              <a:rPr lang="fr" sz="1200"/>
              <a:t>n = 3 : -9.47</a:t>
            </a:r>
            <a:endParaRPr sz="1200"/>
          </a:p>
          <a:p>
            <a:pPr indent="0" lvl="0" marL="0" rtl="0" algn="l">
              <a:lnSpc>
                <a:spcPct val="100000"/>
              </a:lnSpc>
              <a:spcBef>
                <a:spcPts val="894"/>
              </a:spcBef>
              <a:spcAft>
                <a:spcPts val="0"/>
              </a:spcAft>
              <a:buNone/>
            </a:pPr>
            <a:r>
              <a:rPr lang="fr" sz="1200"/>
              <a:t>n = 4 : 9.62</a:t>
            </a:r>
            <a:endParaRPr sz="1200"/>
          </a:p>
          <a:p>
            <a:pPr indent="0" lvl="0" marL="0" rtl="0" algn="l">
              <a:lnSpc>
                <a:spcPct val="100000"/>
              </a:lnSpc>
              <a:spcBef>
                <a:spcPts val="894"/>
              </a:spcBef>
              <a:spcAft>
                <a:spcPts val="0"/>
              </a:spcAft>
              <a:buNone/>
            </a:pPr>
            <a:r>
              <a:rPr lang="fr" sz="1200"/>
              <a:t>n = 5 : 20.33</a:t>
            </a:r>
            <a:endParaRPr sz="1200"/>
          </a:p>
        </p:txBody>
      </p:sp>
      <p:sp>
        <p:nvSpPr>
          <p:cNvPr id="361" name="Google Shape;361;p23"/>
          <p:cNvSpPr txBox="1"/>
          <p:nvPr>
            <p:ph idx="1" type="body"/>
          </p:nvPr>
        </p:nvSpPr>
        <p:spPr>
          <a:xfrm>
            <a:off x="365259" y="2283213"/>
            <a:ext cx="2802900" cy="417600"/>
          </a:xfrm>
          <a:prstGeom prst="rect">
            <a:avLst/>
          </a:prstGeom>
        </p:spPr>
        <p:txBody>
          <a:bodyPr anchorCtr="0" anchor="t" bIns="81700" lIns="81700" spcFirstLastPara="1" rIns="81700" wrap="square" tIns="81700">
            <a:noAutofit/>
          </a:bodyPr>
          <a:lstStyle/>
          <a:p>
            <a:pPr indent="0" lvl="0" marL="0" rtl="0" algn="l">
              <a:spcBef>
                <a:spcPts val="0"/>
              </a:spcBef>
              <a:spcAft>
                <a:spcPts val="1073"/>
              </a:spcAft>
              <a:buSzPts val="614"/>
              <a:buNone/>
            </a:pPr>
            <a:r>
              <a:rPr lang="fr" sz="1798"/>
              <a:t>Valeurs Analytique</a:t>
            </a:r>
            <a:endParaRPr sz="1798"/>
          </a:p>
        </p:txBody>
      </p:sp>
      <p:sp>
        <p:nvSpPr>
          <p:cNvPr id="362" name="Google Shape;362;p23"/>
          <p:cNvSpPr txBox="1"/>
          <p:nvPr>
            <p:ph idx="1" type="body"/>
          </p:nvPr>
        </p:nvSpPr>
        <p:spPr>
          <a:xfrm>
            <a:off x="2629327" y="2283213"/>
            <a:ext cx="2802900" cy="417600"/>
          </a:xfrm>
          <a:prstGeom prst="rect">
            <a:avLst/>
          </a:prstGeom>
        </p:spPr>
        <p:txBody>
          <a:bodyPr anchorCtr="0" anchor="t" bIns="81700" lIns="81700" spcFirstLastPara="1" rIns="81700" wrap="square" tIns="81700">
            <a:noAutofit/>
          </a:bodyPr>
          <a:lstStyle/>
          <a:p>
            <a:pPr indent="0" lvl="0" marL="0" rtl="0" algn="l">
              <a:spcBef>
                <a:spcPts val="0"/>
              </a:spcBef>
              <a:spcAft>
                <a:spcPts val="1073"/>
              </a:spcAft>
              <a:buSzPts val="614"/>
              <a:buNone/>
            </a:pPr>
            <a:r>
              <a:rPr lang="fr" sz="1798"/>
              <a:t>Valeurs du Programme</a:t>
            </a:r>
            <a:endParaRPr sz="1798"/>
          </a:p>
        </p:txBody>
      </p:sp>
      <p:pic>
        <p:nvPicPr>
          <p:cNvPr descr="{&quot;mathml&quot;:&quot;&lt;math style=\&quot;font-family:stix;font-size:16px;\&quot; xmlns=\&quot;http://www.w3.org/1998/Math/MathML\&quot;&gt;&lt;mstyle mathsize=\&quot;16px\&quot;&gt;&lt;msub&gt;&lt;mi&gt;E&lt;/mi&gt;&lt;mi&gt;n&lt;/mi&gt;&lt;/msub&gt;&lt;mo&gt;=&lt;/mo&gt;&lt;mfrac&gt;&lt;mrow&gt;&lt;msup&gt;&lt;mi&gt;n&lt;/mi&gt;&lt;mn&gt;2&lt;/mn&gt;&lt;/msup&gt;&lt;msup&gt;&lt;mi&gt;&amp;#x3C0;&lt;/mi&gt;&lt;mn&gt;2&lt;/mn&gt;&lt;/msup&gt;&lt;msup&gt;&lt;mi&gt;&amp;#x210F;&lt;/mi&gt;&lt;mn&gt;2&lt;/mn&gt;&lt;/msup&gt;&lt;/mrow&gt;&lt;mrow&gt;&lt;mn&gt;2&lt;/mn&gt;&lt;mi&gt;m&lt;/mi&gt;&lt;msup&gt;&lt;mi&gt;a&lt;/mi&gt;&lt;mn&gt;2&lt;/mn&gt;&lt;/msup&gt;&lt;/mrow&gt;&lt;/mfrac&gt;&lt;mo&gt;-&lt;/mo&gt;&lt;msub&gt;&lt;mi&gt;V&lt;/mi&gt;&lt;mn&gt;0&lt;/mn&gt;&lt;/msub&gt;&lt;/mstyle&gt;&lt;/math&gt;&quot;,&quot;truncated&quot;:false}" id="363" name="Google Shape;363;p23" title="E indice n égal à numérateur de la fraction n au carré pi au carré ℏ au carré au-dessus du dénominateur 2 m a au carré fin de la fraction moins V indice 0"/>
          <p:cNvPicPr preferRelativeResize="0"/>
          <p:nvPr/>
        </p:nvPicPr>
        <p:blipFill rotWithShape="1">
          <a:blip r:embed="rId3">
            <a:alphaModFix/>
          </a:blip>
          <a:srcRect b="-7353" l="-15794" r="0" t="0"/>
          <a:stretch/>
        </p:blipFill>
        <p:spPr>
          <a:xfrm>
            <a:off x="2653350" y="1517988"/>
            <a:ext cx="1842299" cy="541000"/>
          </a:xfrm>
          <a:prstGeom prst="rect">
            <a:avLst/>
          </a:prstGeom>
          <a:noFill/>
          <a:ln>
            <a:noFill/>
          </a:ln>
        </p:spPr>
      </p:pic>
      <p:sp>
        <p:nvSpPr>
          <p:cNvPr id="364" name="Google Shape;364;p23"/>
          <p:cNvSpPr txBox="1"/>
          <p:nvPr/>
        </p:nvSpPr>
        <p:spPr>
          <a:xfrm>
            <a:off x="365250" y="1482050"/>
            <a:ext cx="2544300" cy="61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chemeClr val="dk2"/>
                </a:solidFill>
                <a:latin typeface="Nunito"/>
                <a:ea typeface="Nunito"/>
                <a:cs typeface="Nunito"/>
                <a:sym typeface="Nunito"/>
              </a:rPr>
              <a:t>Formule dans le cas d’un puit de profondeur infini :</a:t>
            </a:r>
            <a:r>
              <a:rPr lang="fr" sz="1300">
                <a:solidFill>
                  <a:schemeClr val="dk2"/>
                </a:solidFill>
                <a:latin typeface="Nunito"/>
                <a:ea typeface="Nunito"/>
                <a:cs typeface="Nunito"/>
                <a:sym typeface="Nunito"/>
              </a:rPr>
              <a:t> </a:t>
            </a:r>
            <a:endParaRPr sz="1300">
              <a:solidFill>
                <a:schemeClr val="dk2"/>
              </a:solidFill>
              <a:latin typeface="Nunito"/>
              <a:ea typeface="Nunito"/>
              <a:cs typeface="Nunito"/>
              <a:sym typeface="Nunito"/>
            </a:endParaRPr>
          </a:p>
        </p:txBody>
      </p:sp>
      <p:sp>
        <p:nvSpPr>
          <p:cNvPr id="365" name="Google Shape;365;p23"/>
          <p:cNvSpPr txBox="1"/>
          <p:nvPr/>
        </p:nvSpPr>
        <p:spPr>
          <a:xfrm>
            <a:off x="365248" y="4271845"/>
            <a:ext cx="4713000" cy="381300"/>
          </a:xfrm>
          <a:prstGeom prst="rect">
            <a:avLst/>
          </a:prstGeom>
          <a:noFill/>
          <a:ln>
            <a:noFill/>
          </a:ln>
        </p:spPr>
        <p:txBody>
          <a:bodyPr anchorCtr="0" anchor="t" bIns="81700" lIns="81700" spcFirstLastPara="1" rIns="81700" wrap="square" tIns="81700">
            <a:noAutofit/>
          </a:bodyPr>
          <a:lstStyle/>
          <a:p>
            <a:pPr indent="0" lvl="0" marL="0" rtl="0" algn="l">
              <a:spcBef>
                <a:spcPts val="0"/>
              </a:spcBef>
              <a:spcAft>
                <a:spcPts val="0"/>
              </a:spcAft>
              <a:buNone/>
            </a:pPr>
            <a:r>
              <a:rPr lang="fr" sz="1072">
                <a:solidFill>
                  <a:schemeClr val="dk2"/>
                </a:solidFill>
                <a:latin typeface="Nunito"/>
                <a:ea typeface="Nunito"/>
                <a:cs typeface="Nunito"/>
                <a:sym typeface="Nunito"/>
              </a:rPr>
              <a:t>Valeur cohérente pour les état lié, mais incohérente pour les états non lié</a:t>
            </a:r>
            <a:endParaRPr sz="1072">
              <a:solidFill>
                <a:schemeClr val="dk2"/>
              </a:solidFill>
              <a:latin typeface="Nunito"/>
              <a:ea typeface="Nunito"/>
              <a:cs typeface="Nunito"/>
              <a:sym typeface="Nunito"/>
            </a:endParaRPr>
          </a:p>
        </p:txBody>
      </p:sp>
      <p:pic>
        <p:nvPicPr>
          <p:cNvPr id="366" name="Google Shape;366;p23" title="etats_stationnaires.png"/>
          <p:cNvPicPr preferRelativeResize="0"/>
          <p:nvPr/>
        </p:nvPicPr>
        <p:blipFill>
          <a:blip r:embed="rId4">
            <a:alphaModFix/>
          </a:blip>
          <a:stretch>
            <a:fillRect/>
          </a:stretch>
        </p:blipFill>
        <p:spPr>
          <a:xfrm>
            <a:off x="5078250" y="1874525"/>
            <a:ext cx="4224075" cy="2534475"/>
          </a:xfrm>
          <a:prstGeom prst="rect">
            <a:avLst/>
          </a:prstGeom>
          <a:noFill/>
          <a:ln>
            <a:noFill/>
          </a:ln>
        </p:spPr>
      </p:pic>
      <p:sp>
        <p:nvSpPr>
          <p:cNvPr id="367" name="Google Shape;367;p23"/>
          <p:cNvSpPr txBox="1"/>
          <p:nvPr/>
        </p:nvSpPr>
        <p:spPr>
          <a:xfrm>
            <a:off x="6344463" y="4343375"/>
            <a:ext cx="1371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200">
                <a:solidFill>
                  <a:schemeClr val="dk2"/>
                </a:solidFill>
                <a:latin typeface="Nunito"/>
                <a:ea typeface="Nunito"/>
                <a:cs typeface="Nunito"/>
                <a:sym typeface="Nunito"/>
              </a:rPr>
              <a:t>0.1 &lt;&lt; |-4000|</a:t>
            </a:r>
            <a:endParaRPr sz="1200">
              <a:solidFill>
                <a:schemeClr val="dk2"/>
              </a:solidFill>
              <a:latin typeface="Nunito"/>
              <a:ea typeface="Nunito"/>
              <a:cs typeface="Nunito"/>
              <a:sym typeface="Nunito"/>
            </a:endParaRPr>
          </a:p>
        </p:txBody>
      </p:sp>
      <p:sp>
        <p:nvSpPr>
          <p:cNvPr id="368" name="Google Shape;368;p23"/>
          <p:cNvSpPr txBox="1"/>
          <p:nvPr/>
        </p:nvSpPr>
        <p:spPr>
          <a:xfrm>
            <a:off x="4571997" y="1588200"/>
            <a:ext cx="23850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200">
                <a:solidFill>
                  <a:schemeClr val="dk2"/>
                </a:solidFill>
                <a:latin typeface="Nunito"/>
                <a:ea typeface="Nunito"/>
                <a:cs typeface="Nunito"/>
                <a:sym typeface="Nunito"/>
              </a:rPr>
              <a:t>Ici on </a:t>
            </a:r>
            <a:r>
              <a:rPr i="1" lang="fr" sz="1200">
                <a:solidFill>
                  <a:schemeClr val="dk2"/>
                </a:solidFill>
                <a:latin typeface="Nunito"/>
                <a:ea typeface="Nunito"/>
                <a:cs typeface="Nunito"/>
                <a:sym typeface="Nunito"/>
              </a:rPr>
              <a:t>approximative</a:t>
            </a:r>
            <a:r>
              <a:rPr i="1" lang="fr" sz="1200">
                <a:solidFill>
                  <a:schemeClr val="dk2"/>
                </a:solidFill>
                <a:latin typeface="Nunito"/>
                <a:ea typeface="Nunito"/>
                <a:cs typeface="Nunito"/>
                <a:sym typeface="Nunito"/>
              </a:rPr>
              <a:t> </a:t>
            </a:r>
            <a:r>
              <a:rPr i="1" lang="fr" sz="1200">
                <a:solidFill>
                  <a:srgbClr val="5D5D5D"/>
                </a:solidFill>
                <a:highlight>
                  <a:srgbClr val="FFFFFF"/>
                </a:highlight>
                <a:latin typeface="Roboto"/>
                <a:ea typeface="Roboto"/>
                <a:cs typeface="Roboto"/>
                <a:sym typeface="Roboto"/>
              </a:rPr>
              <a:t>ℏ </a:t>
            </a:r>
            <a:r>
              <a:rPr i="1" lang="fr" sz="1200">
                <a:solidFill>
                  <a:schemeClr val="dk2"/>
                </a:solidFill>
                <a:latin typeface="Nunito"/>
                <a:ea typeface="Nunito"/>
                <a:cs typeface="Nunito"/>
                <a:sym typeface="Nunito"/>
              </a:rPr>
              <a:t>et m à 1</a:t>
            </a:r>
            <a:endParaRPr i="1" sz="1200">
              <a:solidFill>
                <a:schemeClr val="dk2"/>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374" name="Google Shape;374;p24"/>
          <p:cNvSpPr txBox="1"/>
          <p:nvPr>
            <p:ph idx="1" type="body"/>
          </p:nvPr>
        </p:nvSpPr>
        <p:spPr>
          <a:xfrm>
            <a:off x="419200" y="2391550"/>
            <a:ext cx="1627500" cy="467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688"/>
              <a:buNone/>
            </a:pPr>
            <a:r>
              <a:rPr lang="fr" sz="2012"/>
              <a:t>Non Liée</a:t>
            </a:r>
            <a:endParaRPr sz="2012"/>
          </a:p>
        </p:txBody>
      </p:sp>
      <p:sp>
        <p:nvSpPr>
          <p:cNvPr id="375" name="Google Shape;375;p24"/>
          <p:cNvSpPr txBox="1"/>
          <p:nvPr>
            <p:ph idx="1" type="body"/>
          </p:nvPr>
        </p:nvSpPr>
        <p:spPr>
          <a:xfrm>
            <a:off x="323350" y="97925"/>
            <a:ext cx="1627500" cy="467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688"/>
              <a:buNone/>
            </a:pPr>
            <a:r>
              <a:rPr lang="fr" sz="2012"/>
              <a:t>Liée</a:t>
            </a:r>
            <a:endParaRPr sz="2012"/>
          </a:p>
        </p:txBody>
      </p:sp>
      <p:pic>
        <p:nvPicPr>
          <p:cNvPr id="376" name="Google Shape;376;p24"/>
          <p:cNvPicPr preferRelativeResize="0"/>
          <p:nvPr/>
        </p:nvPicPr>
        <p:blipFill>
          <a:blip r:embed="rId3">
            <a:alphaModFix/>
          </a:blip>
          <a:stretch>
            <a:fillRect/>
          </a:stretch>
        </p:blipFill>
        <p:spPr>
          <a:xfrm>
            <a:off x="3242313" y="680367"/>
            <a:ext cx="2659376" cy="1584808"/>
          </a:xfrm>
          <a:prstGeom prst="rect">
            <a:avLst/>
          </a:prstGeom>
          <a:noFill/>
          <a:ln>
            <a:noFill/>
          </a:ln>
        </p:spPr>
      </p:pic>
      <p:pic>
        <p:nvPicPr>
          <p:cNvPr id="377" name="Google Shape;377;p24"/>
          <p:cNvPicPr preferRelativeResize="0"/>
          <p:nvPr/>
        </p:nvPicPr>
        <p:blipFill>
          <a:blip r:embed="rId4">
            <a:alphaModFix/>
          </a:blip>
          <a:stretch>
            <a:fillRect/>
          </a:stretch>
        </p:blipFill>
        <p:spPr>
          <a:xfrm>
            <a:off x="6141725" y="653950"/>
            <a:ext cx="2659375" cy="1637650"/>
          </a:xfrm>
          <a:prstGeom prst="rect">
            <a:avLst/>
          </a:prstGeom>
          <a:noFill/>
          <a:ln>
            <a:noFill/>
          </a:ln>
        </p:spPr>
      </p:pic>
      <p:pic>
        <p:nvPicPr>
          <p:cNvPr id="378" name="Google Shape;378;p24"/>
          <p:cNvPicPr preferRelativeResize="0"/>
          <p:nvPr/>
        </p:nvPicPr>
        <p:blipFill>
          <a:blip r:embed="rId5">
            <a:alphaModFix/>
          </a:blip>
          <a:stretch>
            <a:fillRect/>
          </a:stretch>
        </p:blipFill>
        <p:spPr>
          <a:xfrm>
            <a:off x="440875" y="754400"/>
            <a:ext cx="2598515" cy="1545700"/>
          </a:xfrm>
          <a:prstGeom prst="rect">
            <a:avLst/>
          </a:prstGeom>
          <a:noFill/>
          <a:ln>
            <a:noFill/>
          </a:ln>
        </p:spPr>
      </p:pic>
      <p:pic>
        <p:nvPicPr>
          <p:cNvPr id="379" name="Google Shape;379;p24"/>
          <p:cNvPicPr preferRelativeResize="0"/>
          <p:nvPr/>
        </p:nvPicPr>
        <p:blipFill>
          <a:blip r:embed="rId6">
            <a:alphaModFix/>
          </a:blip>
          <a:stretch>
            <a:fillRect/>
          </a:stretch>
        </p:blipFill>
        <p:spPr>
          <a:xfrm>
            <a:off x="811050" y="2950098"/>
            <a:ext cx="3444324" cy="2160527"/>
          </a:xfrm>
          <a:prstGeom prst="rect">
            <a:avLst/>
          </a:prstGeom>
          <a:noFill/>
          <a:ln>
            <a:noFill/>
          </a:ln>
        </p:spPr>
      </p:pic>
      <p:pic>
        <p:nvPicPr>
          <p:cNvPr id="380" name="Google Shape;380;p24"/>
          <p:cNvPicPr preferRelativeResize="0"/>
          <p:nvPr/>
        </p:nvPicPr>
        <p:blipFill>
          <a:blip r:embed="rId7">
            <a:alphaModFix/>
          </a:blip>
          <a:stretch>
            <a:fillRect/>
          </a:stretch>
        </p:blipFill>
        <p:spPr>
          <a:xfrm>
            <a:off x="4842385" y="2950100"/>
            <a:ext cx="3444315" cy="20650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Etude du paquet d’onde</a:t>
            </a:r>
            <a:endParaRPr/>
          </a:p>
        </p:txBody>
      </p:sp>
      <p:sp>
        <p:nvSpPr>
          <p:cNvPr id="386" name="Google Shape;386;p2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387" name="Google Shape;387;p25"/>
          <p:cNvSpPr txBox="1"/>
          <p:nvPr/>
        </p:nvSpPr>
        <p:spPr>
          <a:xfrm>
            <a:off x="478500" y="1415000"/>
            <a:ext cx="8187000" cy="353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 sz="1500">
                <a:solidFill>
                  <a:schemeClr val="dk2"/>
                </a:solidFill>
                <a:latin typeface="Nunito"/>
                <a:ea typeface="Nunito"/>
                <a:cs typeface="Nunito"/>
                <a:sym typeface="Nunito"/>
              </a:rPr>
              <a:t>Qu’est ce qu’un paquet d’ondes ? </a:t>
            </a:r>
            <a:endParaRPr b="1" sz="1500">
              <a:solidFill>
                <a:schemeClr val="dk2"/>
              </a:solidFill>
              <a:latin typeface="Nunito"/>
              <a:ea typeface="Nunito"/>
              <a:cs typeface="Nunito"/>
              <a:sym typeface="Nunito"/>
            </a:endParaRPr>
          </a:p>
          <a:p>
            <a:pPr indent="457200" lvl="0" marL="457200" rtl="0" algn="just">
              <a:spcBef>
                <a:spcPts val="1000"/>
              </a:spcBef>
              <a:spcAft>
                <a:spcPts val="0"/>
              </a:spcAft>
              <a:buNone/>
            </a:pPr>
            <a:r>
              <a:rPr lang="fr" sz="1300">
                <a:solidFill>
                  <a:schemeClr val="dk2"/>
                </a:solidFill>
                <a:latin typeface="Nunito"/>
                <a:ea typeface="Nunito"/>
                <a:cs typeface="Nunito"/>
                <a:sym typeface="Nunito"/>
              </a:rPr>
              <a:t>Un paquet d’onde est un groupe de plusieurs onde planes. Ces ondes ont des longueurs d’ondes et des fréquences différentes. </a:t>
            </a:r>
            <a:endParaRPr sz="1300">
              <a:solidFill>
                <a:schemeClr val="dk2"/>
              </a:solidFill>
              <a:latin typeface="Nunito"/>
              <a:ea typeface="Nunito"/>
              <a:cs typeface="Nunito"/>
              <a:sym typeface="Nunito"/>
            </a:endParaRPr>
          </a:p>
          <a:p>
            <a:pPr indent="457200" lvl="0" marL="457200" rtl="0" algn="just">
              <a:spcBef>
                <a:spcPts val="0"/>
              </a:spcBef>
              <a:spcAft>
                <a:spcPts val="0"/>
              </a:spcAft>
              <a:buNone/>
            </a:pPr>
            <a:r>
              <a:rPr lang="fr" sz="1300">
                <a:solidFill>
                  <a:schemeClr val="dk2"/>
                </a:solidFill>
                <a:latin typeface="Nunito"/>
                <a:ea typeface="Nunito"/>
                <a:cs typeface="Nunito"/>
                <a:sym typeface="Nunito"/>
              </a:rPr>
              <a:t>Les paquets d’ondes ont deux vitesses :</a:t>
            </a:r>
            <a:endParaRPr sz="1300">
              <a:solidFill>
                <a:schemeClr val="dk2"/>
              </a:solidFill>
              <a:latin typeface="Nunito"/>
              <a:ea typeface="Nunito"/>
              <a:cs typeface="Nunito"/>
              <a:sym typeface="Nunito"/>
            </a:endParaRPr>
          </a:p>
          <a:p>
            <a:pPr indent="457200" lvl="0" marL="457200" rtl="0" algn="just">
              <a:spcBef>
                <a:spcPts val="0"/>
              </a:spcBef>
              <a:spcAft>
                <a:spcPts val="0"/>
              </a:spcAft>
              <a:buNone/>
            </a:pPr>
            <a:r>
              <a:t/>
            </a:r>
            <a:endParaRPr sz="1300">
              <a:solidFill>
                <a:schemeClr val="dk2"/>
              </a:solidFill>
              <a:latin typeface="Nunito"/>
              <a:ea typeface="Nunito"/>
              <a:cs typeface="Nunito"/>
              <a:sym typeface="Nunito"/>
            </a:endParaRPr>
          </a:p>
          <a:p>
            <a:pPr indent="-311150" lvl="0" marL="1371600" rtl="0" algn="just">
              <a:lnSpc>
                <a:spcPct val="115000"/>
              </a:lnSpc>
              <a:spcBef>
                <a:spcPts val="0"/>
              </a:spcBef>
              <a:spcAft>
                <a:spcPts val="0"/>
              </a:spcAft>
              <a:buClr>
                <a:schemeClr val="dk2"/>
              </a:buClr>
              <a:buSzPts val="1300"/>
              <a:buFont typeface="Nunito"/>
              <a:buChar char="-"/>
            </a:pPr>
            <a:r>
              <a:rPr lang="fr" sz="1300">
                <a:solidFill>
                  <a:schemeClr val="dk2"/>
                </a:solidFill>
                <a:latin typeface="Nunito"/>
                <a:ea typeface="Nunito"/>
                <a:cs typeface="Nunito"/>
                <a:sym typeface="Nunito"/>
              </a:rPr>
              <a:t>une vitesse de phase : c’est la vitesse de chaque onde.</a:t>
            </a:r>
            <a:endParaRPr sz="1300">
              <a:solidFill>
                <a:schemeClr val="dk2"/>
              </a:solidFill>
              <a:latin typeface="Nunito"/>
              <a:ea typeface="Nunito"/>
              <a:cs typeface="Nunito"/>
              <a:sym typeface="Nunito"/>
            </a:endParaRPr>
          </a:p>
          <a:p>
            <a:pPr indent="-311150" lvl="0" marL="1371600" rtl="0" algn="just">
              <a:lnSpc>
                <a:spcPct val="115000"/>
              </a:lnSpc>
              <a:spcBef>
                <a:spcPts val="0"/>
              </a:spcBef>
              <a:spcAft>
                <a:spcPts val="0"/>
              </a:spcAft>
              <a:buClr>
                <a:schemeClr val="dk2"/>
              </a:buClr>
              <a:buSzPts val="1300"/>
              <a:buFont typeface="Nunito"/>
              <a:buChar char="-"/>
            </a:pPr>
            <a:r>
              <a:rPr lang="fr" sz="1300">
                <a:solidFill>
                  <a:schemeClr val="dk2"/>
                </a:solidFill>
                <a:latin typeface="Nunito"/>
                <a:ea typeface="Nunito"/>
                <a:cs typeface="Nunito"/>
                <a:sym typeface="Nunito"/>
              </a:rPr>
              <a:t>une vitesse de groupe : c’est la vitesse du paquet d’onde.</a:t>
            </a:r>
            <a:endParaRPr sz="1300">
              <a:solidFill>
                <a:schemeClr val="dk2"/>
              </a:solidFill>
              <a:latin typeface="Nunito"/>
              <a:ea typeface="Nunito"/>
              <a:cs typeface="Nunito"/>
              <a:sym typeface="Nunito"/>
            </a:endParaRPr>
          </a:p>
          <a:p>
            <a:pPr indent="0" lvl="0" marL="0" rtl="0" algn="just">
              <a:spcBef>
                <a:spcPts val="0"/>
              </a:spcBef>
              <a:spcAft>
                <a:spcPts val="0"/>
              </a:spcAft>
              <a:buNone/>
            </a:pPr>
            <a:r>
              <a:t/>
            </a:r>
            <a:endParaRPr sz="1300">
              <a:solidFill>
                <a:schemeClr val="dk2"/>
              </a:solidFill>
              <a:latin typeface="Nunito"/>
              <a:ea typeface="Nunito"/>
              <a:cs typeface="Nunito"/>
              <a:sym typeface="Nunito"/>
            </a:endParaRPr>
          </a:p>
          <a:p>
            <a:pPr indent="0" lvl="0" marL="0" rtl="0" algn="l">
              <a:lnSpc>
                <a:spcPct val="115000"/>
              </a:lnSpc>
              <a:spcBef>
                <a:spcPts val="0"/>
              </a:spcBef>
              <a:spcAft>
                <a:spcPts val="0"/>
              </a:spcAft>
              <a:buNone/>
            </a:pPr>
            <a:r>
              <a:rPr b="1" lang="fr" sz="1500">
                <a:solidFill>
                  <a:schemeClr val="dk2"/>
                </a:solidFill>
                <a:latin typeface="Nunito"/>
                <a:ea typeface="Nunito"/>
                <a:cs typeface="Nunito"/>
                <a:sym typeface="Nunito"/>
              </a:rPr>
              <a:t>Pourquoi modélise-t-on un électron par un paquet d’ondes ?</a:t>
            </a:r>
            <a:endParaRPr b="1" sz="1300">
              <a:solidFill>
                <a:schemeClr val="dk2"/>
              </a:solidFill>
              <a:latin typeface="Nunito"/>
              <a:ea typeface="Nunito"/>
              <a:cs typeface="Nunito"/>
              <a:sym typeface="Nunito"/>
            </a:endParaRPr>
          </a:p>
          <a:p>
            <a:pPr indent="457200" lvl="0" marL="457200" rtl="0" algn="just">
              <a:lnSpc>
                <a:spcPct val="115000"/>
              </a:lnSpc>
              <a:spcBef>
                <a:spcPts val="1000"/>
              </a:spcBef>
              <a:spcAft>
                <a:spcPts val="0"/>
              </a:spcAft>
              <a:buNone/>
            </a:pPr>
            <a:r>
              <a:rPr lang="fr" sz="1300">
                <a:solidFill>
                  <a:schemeClr val="dk2"/>
                </a:solidFill>
                <a:latin typeface="Nunito"/>
                <a:ea typeface="Nunito"/>
                <a:cs typeface="Nunito"/>
                <a:sym typeface="Nunito"/>
              </a:rPr>
              <a:t>Le paquet d’ondes est donc un groupe de plusieurs ondes.  La position n’est jamais précise, mais plutôt répartie sur une petite zone de l’espace. C’est exactement la même chose pour l’électron. C’est pour nous modélisons les électrons par des paquet d’ondes dans le cas de l’effet de Ramsauer.</a:t>
            </a:r>
            <a:endParaRPr sz="1300">
              <a:solidFill>
                <a:schemeClr val="dk2"/>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26"/>
          <p:cNvSpPr txBox="1"/>
          <p:nvPr>
            <p:ph type="title"/>
          </p:nvPr>
        </p:nvSpPr>
        <p:spPr>
          <a:xfrm>
            <a:off x="1334300" y="5909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Résultat du programme</a:t>
            </a:r>
            <a:endParaRPr/>
          </a:p>
        </p:txBody>
      </p:sp>
      <p:sp>
        <p:nvSpPr>
          <p:cNvPr id="393" name="Google Shape;393;p26"/>
          <p:cNvSpPr txBox="1"/>
          <p:nvPr>
            <p:ph idx="1" type="body"/>
          </p:nvPr>
        </p:nvSpPr>
        <p:spPr>
          <a:xfrm>
            <a:off x="5189225" y="2262598"/>
            <a:ext cx="1577400" cy="732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688"/>
              <a:buNone/>
            </a:pPr>
            <a:r>
              <a:rPr lang="fr" sz="1812"/>
              <a:t>Valeurs de</a:t>
            </a:r>
            <a:endParaRPr sz="1812"/>
          </a:p>
          <a:p>
            <a:pPr indent="0" lvl="0" marL="0" rtl="0" algn="l">
              <a:lnSpc>
                <a:spcPct val="100000"/>
              </a:lnSpc>
              <a:spcBef>
                <a:spcPts val="0"/>
              </a:spcBef>
              <a:spcAft>
                <a:spcPts val="0"/>
              </a:spcAft>
              <a:buSzPts val="688"/>
              <a:buNone/>
            </a:pPr>
            <a:r>
              <a:rPr lang="fr" sz="1812"/>
              <a:t> références :</a:t>
            </a:r>
            <a:endParaRPr sz="1812"/>
          </a:p>
        </p:txBody>
      </p:sp>
      <p:sp>
        <p:nvSpPr>
          <p:cNvPr id="394" name="Google Shape;394;p2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95" name="Google Shape;395;p26" title="animation.gif"/>
          <p:cNvPicPr preferRelativeResize="0"/>
          <p:nvPr/>
        </p:nvPicPr>
        <p:blipFill>
          <a:blip r:embed="rId3">
            <a:alphaModFix/>
          </a:blip>
          <a:stretch>
            <a:fillRect/>
          </a:stretch>
        </p:blipFill>
        <p:spPr>
          <a:xfrm>
            <a:off x="265025" y="1331784"/>
            <a:ext cx="4306986" cy="3230239"/>
          </a:xfrm>
          <a:prstGeom prst="rect">
            <a:avLst/>
          </a:prstGeom>
          <a:noFill/>
          <a:ln>
            <a:noFill/>
          </a:ln>
        </p:spPr>
      </p:pic>
      <p:pic>
        <p:nvPicPr>
          <p:cNvPr id="396" name="Google Shape;396;p26"/>
          <p:cNvPicPr preferRelativeResize="0"/>
          <p:nvPr/>
        </p:nvPicPr>
        <p:blipFill rotWithShape="1">
          <a:blip r:embed="rId4">
            <a:alphaModFix/>
          </a:blip>
          <a:srcRect b="0" l="0" r="36588" t="0"/>
          <a:stretch/>
        </p:blipFill>
        <p:spPr>
          <a:xfrm>
            <a:off x="6979650" y="1943100"/>
            <a:ext cx="1211825" cy="1514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27"/>
          <p:cNvSpPr txBox="1"/>
          <p:nvPr>
            <p:ph type="title"/>
          </p:nvPr>
        </p:nvSpPr>
        <p:spPr>
          <a:xfrm>
            <a:off x="1204725" y="590950"/>
            <a:ext cx="73449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Démonstration de l’effet </a:t>
            </a:r>
            <a:r>
              <a:rPr lang="fr"/>
              <a:t>Ramsauer-Townsend pour  un paquet d’ondes</a:t>
            </a:r>
            <a:endParaRPr/>
          </a:p>
          <a:p>
            <a:pPr indent="0" lvl="0" marL="0" rtl="0" algn="l">
              <a:spcBef>
                <a:spcPts val="0"/>
              </a:spcBef>
              <a:spcAft>
                <a:spcPts val="0"/>
              </a:spcAft>
              <a:buNone/>
            </a:pPr>
            <a:r>
              <a:t/>
            </a:r>
            <a:endParaRPr/>
          </a:p>
        </p:txBody>
      </p:sp>
      <p:sp>
        <p:nvSpPr>
          <p:cNvPr id="402" name="Google Shape;402;p2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403" name="Google Shape;403;p27" title="animation.gif"/>
          <p:cNvPicPr preferRelativeResize="0"/>
          <p:nvPr/>
        </p:nvPicPr>
        <p:blipFill>
          <a:blip r:embed="rId3">
            <a:alphaModFix/>
          </a:blip>
          <a:stretch>
            <a:fillRect/>
          </a:stretch>
        </p:blipFill>
        <p:spPr>
          <a:xfrm>
            <a:off x="243325" y="1846700"/>
            <a:ext cx="2854974" cy="2141225"/>
          </a:xfrm>
          <a:prstGeom prst="rect">
            <a:avLst/>
          </a:prstGeom>
          <a:noFill/>
          <a:ln>
            <a:noFill/>
          </a:ln>
        </p:spPr>
      </p:pic>
      <p:pic>
        <p:nvPicPr>
          <p:cNvPr id="404" name="Google Shape;404;p27" title="animation.gif"/>
          <p:cNvPicPr preferRelativeResize="0"/>
          <p:nvPr/>
        </p:nvPicPr>
        <p:blipFill>
          <a:blip r:embed="rId4">
            <a:alphaModFix/>
          </a:blip>
          <a:stretch>
            <a:fillRect/>
          </a:stretch>
        </p:blipFill>
        <p:spPr>
          <a:xfrm>
            <a:off x="3341591" y="1846700"/>
            <a:ext cx="2854950" cy="2141225"/>
          </a:xfrm>
          <a:prstGeom prst="rect">
            <a:avLst/>
          </a:prstGeom>
          <a:noFill/>
          <a:ln>
            <a:noFill/>
          </a:ln>
        </p:spPr>
      </p:pic>
      <p:pic>
        <p:nvPicPr>
          <p:cNvPr id="405" name="Google Shape;405;p27" title="animation.gif"/>
          <p:cNvPicPr preferRelativeResize="0"/>
          <p:nvPr/>
        </p:nvPicPr>
        <p:blipFill>
          <a:blip r:embed="rId5">
            <a:alphaModFix/>
          </a:blip>
          <a:stretch>
            <a:fillRect/>
          </a:stretch>
        </p:blipFill>
        <p:spPr>
          <a:xfrm>
            <a:off x="6219671" y="1829363"/>
            <a:ext cx="2901216" cy="2175900"/>
          </a:xfrm>
          <a:prstGeom prst="rect">
            <a:avLst/>
          </a:prstGeom>
          <a:noFill/>
          <a:ln>
            <a:noFill/>
          </a:ln>
        </p:spPr>
      </p:pic>
      <p:sp>
        <p:nvSpPr>
          <p:cNvPr id="406" name="Google Shape;406;p27"/>
          <p:cNvSpPr txBox="1"/>
          <p:nvPr/>
        </p:nvSpPr>
        <p:spPr>
          <a:xfrm>
            <a:off x="539225" y="3987925"/>
            <a:ext cx="22632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300">
                <a:solidFill>
                  <a:schemeClr val="dk2"/>
                </a:solidFill>
                <a:latin typeface="Nunito"/>
                <a:ea typeface="Nunito"/>
                <a:cs typeface="Nunito"/>
                <a:sym typeface="Nunito"/>
              </a:rPr>
              <a:t>Pour </a:t>
            </a:r>
            <a:r>
              <a:rPr lang="fr" sz="1300">
                <a:solidFill>
                  <a:schemeClr val="dk2"/>
                </a:solidFill>
                <a:latin typeface="Nunito"/>
                <a:ea typeface="Nunito"/>
                <a:cs typeface="Nunito"/>
                <a:sym typeface="Nunito"/>
              </a:rPr>
              <a:t>e = 50</a:t>
            </a:r>
            <a:r>
              <a:rPr lang="fr" sz="1300">
                <a:solidFill>
                  <a:schemeClr val="dk2"/>
                </a:solidFill>
                <a:latin typeface="Nunito"/>
                <a:ea typeface="Nunito"/>
                <a:cs typeface="Nunito"/>
                <a:sym typeface="Nunito"/>
              </a:rPr>
              <a:t> : aucune ondes </a:t>
            </a:r>
            <a:r>
              <a:rPr lang="fr" sz="1300">
                <a:solidFill>
                  <a:schemeClr val="dk2"/>
                </a:solidFill>
                <a:latin typeface="Nunito"/>
                <a:ea typeface="Nunito"/>
                <a:cs typeface="Nunito"/>
                <a:sym typeface="Nunito"/>
              </a:rPr>
              <a:t>réfléchies</a:t>
            </a:r>
            <a:endParaRPr sz="1300">
              <a:solidFill>
                <a:schemeClr val="dk2"/>
              </a:solidFill>
              <a:latin typeface="Nunito"/>
              <a:ea typeface="Nunito"/>
              <a:cs typeface="Nunito"/>
              <a:sym typeface="Nunito"/>
            </a:endParaRPr>
          </a:p>
        </p:txBody>
      </p:sp>
      <p:sp>
        <p:nvSpPr>
          <p:cNvPr id="407" name="Google Shape;407;p27"/>
          <p:cNvSpPr txBox="1"/>
          <p:nvPr/>
        </p:nvSpPr>
        <p:spPr>
          <a:xfrm>
            <a:off x="3637475" y="4022600"/>
            <a:ext cx="22632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300">
                <a:solidFill>
                  <a:schemeClr val="dk2"/>
                </a:solidFill>
                <a:latin typeface="Nunito"/>
                <a:ea typeface="Nunito"/>
                <a:cs typeface="Nunito"/>
                <a:sym typeface="Nunito"/>
              </a:rPr>
              <a:t>Pour e = 1 : plusieur ondes réfléchies</a:t>
            </a:r>
            <a:endParaRPr sz="1300">
              <a:solidFill>
                <a:schemeClr val="dk2"/>
              </a:solidFill>
              <a:latin typeface="Nunito"/>
              <a:ea typeface="Nunito"/>
              <a:cs typeface="Nunito"/>
              <a:sym typeface="Nunito"/>
            </a:endParaRPr>
          </a:p>
        </p:txBody>
      </p:sp>
      <p:sp>
        <p:nvSpPr>
          <p:cNvPr id="408" name="Google Shape;408;p27"/>
          <p:cNvSpPr txBox="1"/>
          <p:nvPr/>
        </p:nvSpPr>
        <p:spPr>
          <a:xfrm>
            <a:off x="6538675" y="4022600"/>
            <a:ext cx="22632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300">
                <a:solidFill>
                  <a:schemeClr val="dk2"/>
                </a:solidFill>
                <a:latin typeface="Nunito"/>
                <a:ea typeface="Nunito"/>
                <a:cs typeface="Nunito"/>
                <a:sym typeface="Nunito"/>
              </a:rPr>
              <a:t>Pour e = 1000 : plusieurs ondes réfléchies</a:t>
            </a:r>
            <a:endParaRPr sz="1300">
              <a:solidFill>
                <a:schemeClr val="dk2"/>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28"/>
          <p:cNvSpPr txBox="1"/>
          <p:nvPr>
            <p:ph type="title"/>
          </p:nvPr>
        </p:nvSpPr>
        <p:spPr>
          <a:xfrm>
            <a:off x="1303800" y="598575"/>
            <a:ext cx="7030500" cy="67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Etude du paquet d’onde</a:t>
            </a:r>
            <a:endParaRPr/>
          </a:p>
        </p:txBody>
      </p:sp>
      <p:sp>
        <p:nvSpPr>
          <p:cNvPr id="414" name="Google Shape;414;p2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415" name="Google Shape;415;p28"/>
          <p:cNvSpPr txBox="1"/>
          <p:nvPr/>
        </p:nvSpPr>
        <p:spPr>
          <a:xfrm>
            <a:off x="4129425" y="1409275"/>
            <a:ext cx="4623900" cy="3467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fr" sz="1300">
                <a:solidFill>
                  <a:schemeClr val="dk2"/>
                </a:solidFill>
                <a:latin typeface="Nunito"/>
                <a:ea typeface="Nunito"/>
                <a:cs typeface="Nunito"/>
                <a:sym typeface="Nunito"/>
              </a:rPr>
              <a:t>La figure ci-contre représente la probabilité qu’un paquet d’ondes soit présent. Nous pouvons observer trois phases :</a:t>
            </a:r>
            <a:endParaRPr sz="1300">
              <a:solidFill>
                <a:schemeClr val="dk2"/>
              </a:solidFill>
              <a:latin typeface="Nunito"/>
              <a:ea typeface="Nunito"/>
              <a:cs typeface="Nunito"/>
              <a:sym typeface="Nunito"/>
            </a:endParaRPr>
          </a:p>
          <a:p>
            <a:pPr indent="-311150" lvl="0" marL="457200" rtl="0" algn="just">
              <a:spcBef>
                <a:spcPts val="0"/>
              </a:spcBef>
              <a:spcAft>
                <a:spcPts val="0"/>
              </a:spcAft>
              <a:buClr>
                <a:schemeClr val="dk2"/>
              </a:buClr>
              <a:buSzPts val="1300"/>
              <a:buFont typeface="Nunito"/>
              <a:buChar char="-"/>
            </a:pPr>
            <a:r>
              <a:rPr lang="fr" sz="1300">
                <a:solidFill>
                  <a:schemeClr val="dk2"/>
                </a:solidFill>
                <a:latin typeface="Nunito"/>
                <a:ea typeface="Nunito"/>
                <a:cs typeface="Nunito"/>
                <a:sym typeface="Nunito"/>
              </a:rPr>
              <a:t>Avant d’arriver au puit, la probabilité de présence du paquet d’ondes est constant et va vers le puit de potentiel.</a:t>
            </a:r>
            <a:endParaRPr sz="1300">
              <a:solidFill>
                <a:schemeClr val="dk2"/>
              </a:solidFill>
              <a:latin typeface="Nunito"/>
              <a:ea typeface="Nunito"/>
              <a:cs typeface="Nunito"/>
              <a:sym typeface="Nunito"/>
            </a:endParaRPr>
          </a:p>
          <a:p>
            <a:pPr indent="-311150" lvl="0" marL="457200" rtl="0" algn="just">
              <a:spcBef>
                <a:spcPts val="0"/>
              </a:spcBef>
              <a:spcAft>
                <a:spcPts val="0"/>
              </a:spcAft>
              <a:buClr>
                <a:schemeClr val="dk2"/>
              </a:buClr>
              <a:buSzPts val="1300"/>
              <a:buFont typeface="Nunito"/>
              <a:buChar char="-"/>
            </a:pPr>
            <a:r>
              <a:rPr lang="fr" sz="1300">
                <a:solidFill>
                  <a:schemeClr val="dk2"/>
                </a:solidFill>
                <a:latin typeface="Nunito"/>
                <a:ea typeface="Nunito"/>
                <a:cs typeface="Nunito"/>
                <a:sym typeface="Nunito"/>
              </a:rPr>
              <a:t>En arrivant au puit de potentiel, la densité de probabilité de présence du paquet d’ondes diminue : une partie part vers la gauche (l’onde est réfléchie), l’autre est diffusé dans le puit de potentiel et sort du puit de potentiel (l’onde est transmise).</a:t>
            </a:r>
            <a:endParaRPr sz="1300">
              <a:solidFill>
                <a:schemeClr val="dk2"/>
              </a:solidFill>
              <a:latin typeface="Nunito"/>
              <a:ea typeface="Nunito"/>
              <a:cs typeface="Nunito"/>
              <a:sym typeface="Nunito"/>
            </a:endParaRPr>
          </a:p>
          <a:p>
            <a:pPr indent="-311150" lvl="0" marL="457200" rtl="0" algn="just">
              <a:spcBef>
                <a:spcPts val="0"/>
              </a:spcBef>
              <a:spcAft>
                <a:spcPts val="0"/>
              </a:spcAft>
              <a:buClr>
                <a:schemeClr val="dk2"/>
              </a:buClr>
              <a:buSzPts val="1300"/>
              <a:buFont typeface="Nunito"/>
              <a:buChar char="-"/>
            </a:pPr>
            <a:r>
              <a:rPr lang="fr" sz="1300">
                <a:solidFill>
                  <a:schemeClr val="dk2"/>
                </a:solidFill>
                <a:latin typeface="Nunito"/>
                <a:ea typeface="Nunito"/>
                <a:cs typeface="Nunito"/>
                <a:sym typeface="Nunito"/>
              </a:rPr>
              <a:t>En sortant, </a:t>
            </a:r>
            <a:r>
              <a:rPr lang="fr" sz="1300">
                <a:solidFill>
                  <a:schemeClr val="dk2"/>
                </a:solidFill>
                <a:latin typeface="Nunito"/>
                <a:ea typeface="Nunito"/>
                <a:cs typeface="Nunito"/>
                <a:sym typeface="Nunito"/>
              </a:rPr>
              <a:t>la densité de probabilité de présence du paquet d’ondes diminue. Puisque l’onde à été transmise, la probabilité qu’elle soit présente à des endroits précis diminue.</a:t>
            </a:r>
            <a:endParaRPr sz="1300">
              <a:solidFill>
                <a:schemeClr val="dk2"/>
              </a:solidFill>
              <a:latin typeface="Nunito"/>
              <a:ea typeface="Nunito"/>
              <a:cs typeface="Nunito"/>
              <a:sym typeface="Nunito"/>
            </a:endParaRPr>
          </a:p>
          <a:p>
            <a:pPr indent="0" lvl="0" marL="0" rtl="0" algn="just">
              <a:spcBef>
                <a:spcPts val="0"/>
              </a:spcBef>
              <a:spcAft>
                <a:spcPts val="0"/>
              </a:spcAft>
              <a:buNone/>
            </a:pPr>
            <a:r>
              <a:rPr lang="fr" sz="1300">
                <a:solidFill>
                  <a:schemeClr val="dk2"/>
                </a:solidFill>
                <a:latin typeface="Nunito"/>
                <a:ea typeface="Nunito"/>
                <a:cs typeface="Nunito"/>
                <a:sym typeface="Nunito"/>
              </a:rPr>
              <a:t>Cela permet de modéliser l’effet de Ramsauer. On observe qu’une partie de la fonction d’onde est réfléchi et l’autre est transmise.</a:t>
            </a:r>
            <a:endParaRPr sz="1300">
              <a:solidFill>
                <a:schemeClr val="dk2"/>
              </a:solidFill>
              <a:latin typeface="Nunito"/>
              <a:ea typeface="Nunito"/>
              <a:cs typeface="Nunito"/>
              <a:sym typeface="Nunito"/>
            </a:endParaRPr>
          </a:p>
        </p:txBody>
      </p:sp>
      <p:pic>
        <p:nvPicPr>
          <p:cNvPr id="416" name="Google Shape;416;p28" title="animation.gif"/>
          <p:cNvPicPr preferRelativeResize="0"/>
          <p:nvPr/>
        </p:nvPicPr>
        <p:blipFill>
          <a:blip r:embed="rId3">
            <a:alphaModFix/>
          </a:blip>
          <a:stretch>
            <a:fillRect/>
          </a:stretch>
        </p:blipFill>
        <p:spPr>
          <a:xfrm>
            <a:off x="176097" y="1684300"/>
            <a:ext cx="3890226" cy="2917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29"/>
          <p:cNvSpPr txBox="1"/>
          <p:nvPr>
            <p:ph type="title"/>
          </p:nvPr>
        </p:nvSpPr>
        <p:spPr>
          <a:xfrm>
            <a:off x="1303800" y="598575"/>
            <a:ext cx="7030500" cy="68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Exemple de </a:t>
            </a:r>
            <a:r>
              <a:rPr lang="fr"/>
              <a:t>modèle</a:t>
            </a:r>
            <a:r>
              <a:rPr lang="fr"/>
              <a:t> plus réaliste</a:t>
            </a:r>
            <a:endParaRPr/>
          </a:p>
        </p:txBody>
      </p:sp>
      <p:sp>
        <p:nvSpPr>
          <p:cNvPr id="422" name="Google Shape;422;p29"/>
          <p:cNvSpPr txBox="1"/>
          <p:nvPr>
            <p:ph idx="1" type="body"/>
          </p:nvPr>
        </p:nvSpPr>
        <p:spPr>
          <a:xfrm>
            <a:off x="1174275" y="1411548"/>
            <a:ext cx="7030500" cy="1034400"/>
          </a:xfrm>
          <a:prstGeom prst="rect">
            <a:avLst/>
          </a:prstGeom>
        </p:spPr>
        <p:txBody>
          <a:bodyPr anchorCtr="0" anchor="t" bIns="91425" lIns="91425" spcFirstLastPara="1" rIns="91425" wrap="square" tIns="91425">
            <a:normAutofit/>
          </a:bodyPr>
          <a:lstStyle/>
          <a:p>
            <a:pPr indent="457200" lvl="0" marL="0" rtl="0" algn="l">
              <a:spcBef>
                <a:spcPts val="0"/>
              </a:spcBef>
              <a:spcAft>
                <a:spcPts val="1200"/>
              </a:spcAft>
              <a:buNone/>
            </a:pPr>
            <a:r>
              <a:rPr lang="fr" sz="1200">
                <a:solidFill>
                  <a:srgbClr val="000000"/>
                </a:solidFill>
                <a:highlight>
                  <a:srgbClr val="FFFFFF"/>
                </a:highlight>
              </a:rPr>
              <a:t>Le potentiel de Lennard-Jones est un modèle relativement réaliste décrivant les interactions entre deux atomes au sein d'un gaz rare. Déterminer la configuration la plus stable d'un cluster à N atomes revient à trouver les positions relatives des atomes qui minimisent l'énergie potentielle globale</a:t>
            </a:r>
            <a:endParaRPr sz="1200">
              <a:solidFill>
                <a:srgbClr val="000000"/>
              </a:solidFill>
              <a:highlight>
                <a:srgbClr val="FFFFFF"/>
              </a:highlight>
            </a:endParaRPr>
          </a:p>
        </p:txBody>
      </p:sp>
      <p:sp>
        <p:nvSpPr>
          <p:cNvPr id="423" name="Google Shape;423;p2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424" name="Google Shape;424;p29"/>
          <p:cNvPicPr preferRelativeResize="0"/>
          <p:nvPr/>
        </p:nvPicPr>
        <p:blipFill>
          <a:blip r:embed="rId3">
            <a:alphaModFix/>
          </a:blip>
          <a:stretch>
            <a:fillRect/>
          </a:stretch>
        </p:blipFill>
        <p:spPr>
          <a:xfrm>
            <a:off x="2134400" y="2649288"/>
            <a:ext cx="3378175" cy="985300"/>
          </a:xfrm>
          <a:prstGeom prst="rect">
            <a:avLst/>
          </a:prstGeom>
          <a:noFill/>
          <a:ln>
            <a:noFill/>
          </a:ln>
        </p:spPr>
      </p:pic>
      <p:pic>
        <p:nvPicPr>
          <p:cNvPr id="425" name="Google Shape;425;p29"/>
          <p:cNvPicPr preferRelativeResize="0"/>
          <p:nvPr/>
        </p:nvPicPr>
        <p:blipFill rotWithShape="1">
          <a:blip r:embed="rId4">
            <a:alphaModFix/>
          </a:blip>
          <a:srcRect b="12762" l="0" r="0" t="0"/>
          <a:stretch/>
        </p:blipFill>
        <p:spPr>
          <a:xfrm>
            <a:off x="5730263" y="2713775"/>
            <a:ext cx="2851323" cy="2339324"/>
          </a:xfrm>
          <a:prstGeom prst="rect">
            <a:avLst/>
          </a:prstGeom>
          <a:noFill/>
          <a:ln>
            <a:noFill/>
          </a:ln>
        </p:spPr>
      </p:pic>
      <p:sp>
        <p:nvSpPr>
          <p:cNvPr id="426" name="Google Shape;426;p29"/>
          <p:cNvSpPr txBox="1"/>
          <p:nvPr/>
        </p:nvSpPr>
        <p:spPr>
          <a:xfrm>
            <a:off x="297750" y="2945150"/>
            <a:ext cx="1996500" cy="393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fr" sz="1200">
                <a:solidFill>
                  <a:srgbClr val="202122"/>
                </a:solidFill>
                <a:highlight>
                  <a:srgbClr val="FFFFFF"/>
                </a:highlight>
              </a:rPr>
              <a:t>Son potentiel moyen est : </a:t>
            </a:r>
            <a:endParaRPr sz="1300">
              <a:solidFill>
                <a:schemeClr val="dk2"/>
              </a:solidFill>
              <a:latin typeface="Nunito"/>
              <a:ea typeface="Nunito"/>
              <a:cs typeface="Nunito"/>
              <a:sym typeface="Nunito"/>
            </a:endParaRPr>
          </a:p>
        </p:txBody>
      </p:sp>
      <p:sp>
        <p:nvSpPr>
          <p:cNvPr id="427" name="Google Shape;427;p29"/>
          <p:cNvSpPr txBox="1"/>
          <p:nvPr/>
        </p:nvSpPr>
        <p:spPr>
          <a:xfrm>
            <a:off x="5534575" y="2338100"/>
            <a:ext cx="3336300" cy="3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300">
                <a:solidFill>
                  <a:schemeClr val="dk2"/>
                </a:solidFill>
                <a:latin typeface="Nunito"/>
                <a:ea typeface="Nunito"/>
                <a:cs typeface="Nunito"/>
                <a:sym typeface="Nunito"/>
              </a:rPr>
              <a:t>Graphique du Potentiel de Lennard-Jones :</a:t>
            </a:r>
            <a:endParaRPr sz="1300">
              <a:solidFill>
                <a:schemeClr val="dk2"/>
              </a:solidFill>
              <a:latin typeface="Nunito"/>
              <a:ea typeface="Nunito"/>
              <a:cs typeface="Nunito"/>
              <a:sym typeface="Nunito"/>
            </a:endParaRPr>
          </a:p>
        </p:txBody>
      </p:sp>
      <p:sp>
        <p:nvSpPr>
          <p:cNvPr id="428" name="Google Shape;428;p29"/>
          <p:cNvSpPr txBox="1"/>
          <p:nvPr/>
        </p:nvSpPr>
        <p:spPr>
          <a:xfrm>
            <a:off x="144750" y="3647375"/>
            <a:ext cx="3268500" cy="5448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fr" sz="1100">
                <a:solidFill>
                  <a:schemeClr val="dk2"/>
                </a:solidFill>
              </a:rPr>
              <a:t>La première partie de l'équation décrit les forces de répulsion entre les particules</a:t>
            </a:r>
            <a:endParaRPr sz="1200">
              <a:solidFill>
                <a:schemeClr val="dk2"/>
              </a:solidFill>
              <a:latin typeface="Nunito"/>
              <a:ea typeface="Nunito"/>
              <a:cs typeface="Nunito"/>
              <a:sym typeface="Nunito"/>
            </a:endParaRPr>
          </a:p>
        </p:txBody>
      </p:sp>
      <p:sp>
        <p:nvSpPr>
          <p:cNvPr id="429" name="Google Shape;429;p29"/>
          <p:cNvSpPr/>
          <p:nvPr/>
        </p:nvSpPr>
        <p:spPr>
          <a:xfrm>
            <a:off x="3609414" y="2690450"/>
            <a:ext cx="888300" cy="9030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Nunito"/>
              <a:ea typeface="Nunito"/>
              <a:cs typeface="Nunito"/>
              <a:sym typeface="Nunito"/>
            </a:endParaRPr>
          </a:p>
        </p:txBody>
      </p:sp>
      <p:sp>
        <p:nvSpPr>
          <p:cNvPr id="430" name="Google Shape;430;p29"/>
          <p:cNvSpPr/>
          <p:nvPr/>
        </p:nvSpPr>
        <p:spPr>
          <a:xfrm>
            <a:off x="4571989" y="2690450"/>
            <a:ext cx="888300" cy="9030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Nunito"/>
              <a:ea typeface="Nunito"/>
              <a:cs typeface="Nunito"/>
              <a:sym typeface="Nunito"/>
            </a:endParaRPr>
          </a:p>
        </p:txBody>
      </p:sp>
      <p:sp>
        <p:nvSpPr>
          <p:cNvPr id="431" name="Google Shape;431;p29"/>
          <p:cNvSpPr txBox="1"/>
          <p:nvPr/>
        </p:nvSpPr>
        <p:spPr>
          <a:xfrm>
            <a:off x="404425" y="4192175"/>
            <a:ext cx="3268500" cy="5448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fr" sz="1100">
                <a:solidFill>
                  <a:schemeClr val="dk2"/>
                </a:solidFill>
              </a:rPr>
              <a:t>L</a:t>
            </a:r>
            <a:r>
              <a:rPr lang="fr" sz="1100">
                <a:solidFill>
                  <a:schemeClr val="dk2"/>
                </a:solidFill>
              </a:rPr>
              <a:t>a dernière partie de l'équation et le terme à plus longue portée désigne l'attraction</a:t>
            </a:r>
            <a:endParaRPr sz="1100">
              <a:solidFill>
                <a:schemeClr val="dk2"/>
              </a:solidFill>
              <a:latin typeface="Nunito"/>
              <a:ea typeface="Nunito"/>
              <a:cs typeface="Nunito"/>
              <a:sym typeface="Nunito"/>
            </a:endParaRPr>
          </a:p>
        </p:txBody>
      </p:sp>
      <p:cxnSp>
        <p:nvCxnSpPr>
          <p:cNvPr id="432" name="Google Shape;432;p29"/>
          <p:cNvCxnSpPr>
            <a:stCxn id="428" idx="3"/>
            <a:endCxn id="429" idx="4"/>
          </p:cNvCxnSpPr>
          <p:nvPr/>
        </p:nvCxnSpPr>
        <p:spPr>
          <a:xfrm flipH="1" rot="10800000">
            <a:off x="3413250" y="3593375"/>
            <a:ext cx="640200" cy="326400"/>
          </a:xfrm>
          <a:prstGeom prst="straightConnector1">
            <a:avLst/>
          </a:prstGeom>
          <a:noFill/>
          <a:ln cap="flat" cmpd="sng" w="9525">
            <a:solidFill>
              <a:srgbClr val="FF0000"/>
            </a:solidFill>
            <a:prstDash val="solid"/>
            <a:round/>
            <a:headEnd len="med" w="med" type="none"/>
            <a:tailEnd len="med" w="med" type="none"/>
          </a:ln>
        </p:spPr>
      </p:cxnSp>
      <p:cxnSp>
        <p:nvCxnSpPr>
          <p:cNvPr id="433" name="Google Shape;433;p29"/>
          <p:cNvCxnSpPr>
            <a:stCxn id="431" idx="3"/>
            <a:endCxn id="430" idx="4"/>
          </p:cNvCxnSpPr>
          <p:nvPr/>
        </p:nvCxnSpPr>
        <p:spPr>
          <a:xfrm flipH="1" rot="10800000">
            <a:off x="3672925" y="3593375"/>
            <a:ext cx="1343100" cy="871200"/>
          </a:xfrm>
          <a:prstGeom prst="straightConnector1">
            <a:avLst/>
          </a:prstGeom>
          <a:noFill/>
          <a:ln cap="flat" cmpd="sng" w="9525">
            <a:solidFill>
              <a:srgbClr val="FF0000"/>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3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Sources</a:t>
            </a:r>
            <a:endParaRPr/>
          </a:p>
        </p:txBody>
      </p:sp>
      <p:sp>
        <p:nvSpPr>
          <p:cNvPr id="439" name="Google Shape;439;p30"/>
          <p:cNvSpPr txBox="1"/>
          <p:nvPr>
            <p:ph idx="1" type="body"/>
          </p:nvPr>
        </p:nvSpPr>
        <p:spPr>
          <a:xfrm>
            <a:off x="564750" y="1323575"/>
            <a:ext cx="8014500" cy="3208500"/>
          </a:xfrm>
          <a:prstGeom prst="rect">
            <a:avLst/>
          </a:prstGeom>
        </p:spPr>
        <p:txBody>
          <a:bodyPr anchorCtr="0" anchor="t" bIns="91425" lIns="91425" spcFirstLastPara="1" rIns="91425" wrap="square" tIns="91425">
            <a:normAutofit/>
          </a:bodyPr>
          <a:lstStyle/>
          <a:p>
            <a:pPr indent="-304800" lvl="0" marL="457200" rtl="0" algn="l">
              <a:lnSpc>
                <a:spcPct val="100000"/>
              </a:lnSpc>
              <a:spcBef>
                <a:spcPts val="0"/>
              </a:spcBef>
              <a:spcAft>
                <a:spcPts val="0"/>
              </a:spcAft>
              <a:buSzPts val="1200"/>
              <a:buChar char="-"/>
            </a:pPr>
            <a:r>
              <a:rPr lang="fr" sz="1200" u="sng">
                <a:solidFill>
                  <a:schemeClr val="hlink"/>
                </a:solidFill>
                <a:hlinkClick r:id="rId3"/>
              </a:rPr>
              <a:t>https://www.youtube.com/watch?v=a1Z8TmIwJJ8&amp;list=WL&amp;index=163&amp;t=1017s</a:t>
            </a:r>
            <a:endParaRPr sz="1200"/>
          </a:p>
          <a:p>
            <a:pPr indent="-304800" lvl="0" marL="457200" rtl="0" algn="l">
              <a:lnSpc>
                <a:spcPct val="100000"/>
              </a:lnSpc>
              <a:spcBef>
                <a:spcPts val="1000"/>
              </a:spcBef>
              <a:spcAft>
                <a:spcPts val="0"/>
              </a:spcAft>
              <a:buSzPts val="1200"/>
              <a:buChar char="-"/>
            </a:pPr>
            <a:r>
              <a:rPr lang="fr" sz="1200" u="sng">
                <a:solidFill>
                  <a:schemeClr val="hlink"/>
                </a:solidFill>
                <a:hlinkClick r:id="rId4"/>
              </a:rPr>
              <a:t>https://www.youtube.com/watch?v=5H-SI65kOx0</a:t>
            </a:r>
            <a:endParaRPr sz="1200"/>
          </a:p>
          <a:p>
            <a:pPr indent="-304800" lvl="0" marL="457200" rtl="0" algn="l">
              <a:lnSpc>
                <a:spcPct val="100000"/>
              </a:lnSpc>
              <a:spcBef>
                <a:spcPts val="1000"/>
              </a:spcBef>
              <a:spcAft>
                <a:spcPts val="0"/>
              </a:spcAft>
              <a:buSzPts val="1200"/>
              <a:buChar char="-"/>
            </a:pPr>
            <a:r>
              <a:rPr lang="fr" sz="1200" u="sng">
                <a:solidFill>
                  <a:schemeClr val="hlink"/>
                </a:solidFill>
                <a:hlinkClick r:id="rId5"/>
              </a:rPr>
              <a:t>https://cpge-paradise.com/MP4Phys/TD/TD11%20meca%20q.pdf</a:t>
            </a:r>
            <a:endParaRPr sz="1200"/>
          </a:p>
          <a:p>
            <a:pPr indent="-304800" lvl="0" marL="457200" rtl="0" algn="l">
              <a:lnSpc>
                <a:spcPct val="100000"/>
              </a:lnSpc>
              <a:spcBef>
                <a:spcPts val="1000"/>
              </a:spcBef>
              <a:spcAft>
                <a:spcPts val="0"/>
              </a:spcAft>
              <a:buSzPts val="1200"/>
              <a:buChar char="-"/>
            </a:pPr>
            <a:r>
              <a:rPr lang="fr" sz="1200" u="sng">
                <a:solidFill>
                  <a:schemeClr val="hlink"/>
                </a:solidFill>
                <a:hlinkClick r:id="rId6"/>
              </a:rPr>
              <a:t>https://ressources.univ-lemans.fr/AccesLibre/UM/Pedago/physique/02/divers/qbarr.html</a:t>
            </a:r>
            <a:endParaRPr sz="1200"/>
          </a:p>
          <a:p>
            <a:pPr indent="-304800" lvl="0" marL="457200" rtl="0" algn="l">
              <a:lnSpc>
                <a:spcPct val="100000"/>
              </a:lnSpc>
              <a:spcBef>
                <a:spcPts val="1000"/>
              </a:spcBef>
              <a:spcAft>
                <a:spcPts val="0"/>
              </a:spcAft>
              <a:buClr>
                <a:schemeClr val="accent5"/>
              </a:buClr>
              <a:buSzPts val="1200"/>
              <a:buChar char="-"/>
            </a:pPr>
            <a:r>
              <a:rPr lang="fr" sz="1200" u="sng">
                <a:solidFill>
                  <a:schemeClr val="hlink"/>
                </a:solidFill>
                <a:hlinkClick r:id="rId7"/>
              </a:rPr>
              <a:t>https://ut3-toulouseinp.hal.science/hal-0116811</a:t>
            </a:r>
            <a:r>
              <a:rPr lang="fr" sz="1200" u="sng">
                <a:solidFill>
                  <a:schemeClr val="hlink"/>
                </a:solidFill>
                <a:hlinkClick r:id="rId8"/>
              </a:rPr>
              <a:t>1</a:t>
            </a:r>
            <a:endParaRPr sz="1200" u="sng">
              <a:solidFill>
                <a:schemeClr val="accent5"/>
              </a:solidFill>
            </a:endParaRPr>
          </a:p>
          <a:p>
            <a:pPr indent="-304800" lvl="0" marL="457200" rtl="0" algn="l">
              <a:lnSpc>
                <a:spcPct val="100000"/>
              </a:lnSpc>
              <a:spcBef>
                <a:spcPts val="1000"/>
              </a:spcBef>
              <a:spcAft>
                <a:spcPts val="0"/>
              </a:spcAft>
              <a:buClr>
                <a:schemeClr val="accent5"/>
              </a:buClr>
              <a:buSzPts val="1200"/>
              <a:buChar char="-"/>
            </a:pPr>
            <a:r>
              <a:rPr lang="fr" sz="1200" u="sng">
                <a:solidFill>
                  <a:schemeClr val="accent5"/>
                </a:solidFill>
              </a:rPr>
              <a:t>https://chem.libretexts.org/Bookshelves/Physical_and_Theoretical_Chemistry_Textbook_Maps/Supplemental_Modules_(Physical_and_Theoretical_Chemistry)/Physical_Properties_of_Matter/Atomic_and_Molecular_Properties/Intermolecular_Forces/Specific_Interactions/Lennard-Jones_Potential</a:t>
            </a:r>
            <a:endParaRPr sz="1200" u="sng">
              <a:solidFill>
                <a:schemeClr val="accent5"/>
              </a:solidFill>
            </a:endParaRPr>
          </a:p>
          <a:p>
            <a:pPr indent="0" lvl="0" marL="457200" rtl="0" algn="l">
              <a:lnSpc>
                <a:spcPct val="100000"/>
              </a:lnSpc>
              <a:spcBef>
                <a:spcPts val="1000"/>
              </a:spcBef>
              <a:spcAft>
                <a:spcPts val="0"/>
              </a:spcAft>
              <a:buNone/>
            </a:pPr>
            <a:r>
              <a:t/>
            </a:r>
            <a:endParaRPr sz="1200" u="sng">
              <a:solidFill>
                <a:schemeClr val="accent5"/>
              </a:solidFill>
            </a:endParaRPr>
          </a:p>
          <a:p>
            <a:pPr indent="-304800" lvl="0" marL="457200" rtl="0" algn="l">
              <a:lnSpc>
                <a:spcPct val="100000"/>
              </a:lnSpc>
              <a:spcBef>
                <a:spcPts val="0"/>
              </a:spcBef>
              <a:spcAft>
                <a:spcPts val="0"/>
              </a:spcAft>
              <a:buSzPts val="1200"/>
              <a:buChar char="-"/>
            </a:pPr>
            <a:r>
              <a:rPr lang="fr" sz="1200"/>
              <a:t>Cours prépa PC lycée Saint Louis (Paris)</a:t>
            </a:r>
            <a:endParaRPr sz="1200"/>
          </a:p>
          <a:p>
            <a:pPr indent="-304800" lvl="0" marL="457200" rtl="0" algn="l">
              <a:lnSpc>
                <a:spcPct val="100000"/>
              </a:lnSpc>
              <a:spcBef>
                <a:spcPts val="1000"/>
              </a:spcBef>
              <a:spcAft>
                <a:spcPts val="1000"/>
              </a:spcAft>
              <a:buSzPts val="1200"/>
              <a:buChar char="-"/>
            </a:pPr>
            <a:r>
              <a:rPr lang="fr" sz="1200"/>
              <a:t>Exercices prépa PC lycée Saint Louis (Paris)</a:t>
            </a:r>
            <a:endParaRPr sz="1200"/>
          </a:p>
        </p:txBody>
      </p:sp>
      <p:sp>
        <p:nvSpPr>
          <p:cNvPr id="440" name="Google Shape;440;p3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Introduction</a:t>
            </a:r>
            <a:endParaRPr/>
          </a:p>
        </p:txBody>
      </p:sp>
      <p:sp>
        <p:nvSpPr>
          <p:cNvPr id="287" name="Google Shape;287;p14"/>
          <p:cNvSpPr txBox="1"/>
          <p:nvPr>
            <p:ph idx="1" type="body"/>
          </p:nvPr>
        </p:nvSpPr>
        <p:spPr>
          <a:xfrm>
            <a:off x="1303800" y="1524600"/>
            <a:ext cx="7030500" cy="3329400"/>
          </a:xfrm>
          <a:prstGeom prst="rect">
            <a:avLst/>
          </a:prstGeom>
        </p:spPr>
        <p:txBody>
          <a:bodyPr anchorCtr="0" anchor="t" bIns="91425" lIns="91425" spcFirstLastPara="1" rIns="91425" wrap="square" tIns="91425">
            <a:noAutofit/>
          </a:bodyPr>
          <a:lstStyle/>
          <a:p>
            <a:pPr indent="457200" lvl="0" marL="0" rtl="0" algn="just">
              <a:lnSpc>
                <a:spcPct val="95000"/>
              </a:lnSpc>
              <a:spcBef>
                <a:spcPts val="1200"/>
              </a:spcBef>
              <a:spcAft>
                <a:spcPts val="0"/>
              </a:spcAft>
              <a:buSzPts val="935"/>
              <a:buNone/>
            </a:pPr>
            <a:r>
              <a:rPr lang="fr" sz="1305"/>
              <a:t>En 1921, Ramsauer et Townsend ont observé que la section efficace de diffusion d’un électron par un atome d’un gaz noble </a:t>
            </a:r>
            <a:r>
              <a:rPr lang="fr" sz="1305"/>
              <a:t>s'annulait</a:t>
            </a:r>
            <a:r>
              <a:rPr lang="fr" sz="1305"/>
              <a:t> pour certaines valeurs de l’énergie de </a:t>
            </a:r>
            <a:r>
              <a:rPr lang="fr" sz="1305"/>
              <a:t>l'électron, nous reviendrons un peu plus en détail sur ce phénomène plus tard. Afin</a:t>
            </a:r>
            <a:r>
              <a:rPr lang="fr" sz="1305"/>
              <a:t> d’expliquer cet effet, nous avons dans un premier temps  appris à </a:t>
            </a:r>
            <a:r>
              <a:rPr lang="fr" sz="1305"/>
              <a:t>utiliser</a:t>
            </a:r>
            <a:r>
              <a:rPr lang="fr" sz="1305"/>
              <a:t> l’algorithme, fournie, permettant de résoudre numériquement l’équation de Schrödinger afin de simuler la propagation d’un paquet d’ondes. Nous avons ensuite développé un second algorithme pour déterminer les états stationnaires du système. </a:t>
            </a:r>
            <a:endParaRPr sz="1305"/>
          </a:p>
          <a:p>
            <a:pPr indent="457200" lvl="0" marL="0" rtl="0" algn="just">
              <a:lnSpc>
                <a:spcPct val="95000"/>
              </a:lnSpc>
              <a:spcBef>
                <a:spcPts val="1200"/>
              </a:spcBef>
              <a:spcAft>
                <a:spcPts val="0"/>
              </a:spcAft>
              <a:buSzPts val="935"/>
              <a:buNone/>
            </a:pPr>
            <a:r>
              <a:rPr lang="fr" sz="1305"/>
              <a:t>En parallèle, nous avons résolu analytiquement l’équation de Schrödinger indépendante du temps pour un puits de potentiel fini, ce qui nous a permis de mieux comprendre le comportement quantique de la particule diffusée. </a:t>
            </a:r>
            <a:endParaRPr sz="1305"/>
          </a:p>
          <a:p>
            <a:pPr indent="457200" lvl="0" marL="0" rtl="0" algn="just">
              <a:lnSpc>
                <a:spcPct val="95000"/>
              </a:lnSpc>
              <a:spcBef>
                <a:spcPts val="1200"/>
              </a:spcBef>
              <a:spcAft>
                <a:spcPts val="1200"/>
              </a:spcAft>
              <a:buSzPts val="935"/>
              <a:buNone/>
            </a:pPr>
            <a:r>
              <a:rPr lang="fr" sz="1305"/>
              <a:t>Nous avons ensuite comparé les résultats théoriques et numériques aux données expérimentales liées à l’effet Ramsauer–Townsend. </a:t>
            </a:r>
            <a:endParaRPr sz="1305"/>
          </a:p>
        </p:txBody>
      </p:sp>
      <p:sp>
        <p:nvSpPr>
          <p:cNvPr id="288" name="Google Shape;288;p1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Plan</a:t>
            </a:r>
            <a:endParaRPr/>
          </a:p>
        </p:txBody>
      </p:sp>
      <p:sp>
        <p:nvSpPr>
          <p:cNvPr id="294" name="Google Shape;294;p15"/>
          <p:cNvSpPr txBox="1"/>
          <p:nvPr>
            <p:ph idx="1" type="body"/>
          </p:nvPr>
        </p:nvSpPr>
        <p:spPr>
          <a:xfrm>
            <a:off x="1303800" y="1990050"/>
            <a:ext cx="7030500" cy="16065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AutoNum type="romanUcPeriod"/>
            </a:pPr>
            <a:r>
              <a:rPr lang="fr" sz="1500"/>
              <a:t>Explication de l’effet Ramsauer-Townsend</a:t>
            </a:r>
            <a:endParaRPr sz="1500"/>
          </a:p>
          <a:p>
            <a:pPr indent="-323850" lvl="0" marL="457200" rtl="0" algn="l">
              <a:spcBef>
                <a:spcPts val="0"/>
              </a:spcBef>
              <a:spcAft>
                <a:spcPts val="0"/>
              </a:spcAft>
              <a:buSzPts val="1500"/>
              <a:buAutoNum type="romanUcPeriod"/>
            </a:pPr>
            <a:r>
              <a:rPr lang="fr" sz="1500"/>
              <a:t>Pourquoi modélise-t-on un puit de potentiel</a:t>
            </a:r>
            <a:endParaRPr sz="1500"/>
          </a:p>
          <a:p>
            <a:pPr indent="-323850" lvl="0" marL="457200" rtl="0" algn="l">
              <a:spcBef>
                <a:spcPts val="0"/>
              </a:spcBef>
              <a:spcAft>
                <a:spcPts val="0"/>
              </a:spcAft>
              <a:buSzPts val="1500"/>
              <a:buAutoNum type="romanUcPeriod"/>
            </a:pPr>
            <a:r>
              <a:rPr lang="fr" sz="1500"/>
              <a:t>Calcul analytique</a:t>
            </a:r>
            <a:endParaRPr sz="1500"/>
          </a:p>
          <a:p>
            <a:pPr indent="-323850" lvl="0" marL="457200" rtl="0" algn="l">
              <a:spcBef>
                <a:spcPts val="0"/>
              </a:spcBef>
              <a:spcAft>
                <a:spcPts val="0"/>
              </a:spcAft>
              <a:buSzPts val="1500"/>
              <a:buAutoNum type="romanUcPeriod"/>
            </a:pPr>
            <a:r>
              <a:rPr lang="fr" sz="1500"/>
              <a:t>Résultat du programme</a:t>
            </a:r>
            <a:endParaRPr sz="1500"/>
          </a:p>
          <a:p>
            <a:pPr indent="-323850" lvl="0" marL="457200" rtl="0" algn="l">
              <a:spcBef>
                <a:spcPts val="0"/>
              </a:spcBef>
              <a:spcAft>
                <a:spcPts val="0"/>
              </a:spcAft>
              <a:buSzPts val="1500"/>
              <a:buAutoNum type="romanUcPeriod"/>
            </a:pPr>
            <a:r>
              <a:rPr lang="fr" sz="1500"/>
              <a:t>Comparaison des résultats</a:t>
            </a:r>
            <a:endParaRPr sz="1500"/>
          </a:p>
        </p:txBody>
      </p:sp>
      <p:sp>
        <p:nvSpPr>
          <p:cNvPr id="295" name="Google Shape;295;p1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6"/>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Explication de l’effet Ramsauer-Townsend</a:t>
            </a:r>
            <a:endParaRPr/>
          </a:p>
        </p:txBody>
      </p:sp>
      <p:sp>
        <p:nvSpPr>
          <p:cNvPr id="301" name="Google Shape;301;p16"/>
          <p:cNvSpPr txBox="1"/>
          <p:nvPr>
            <p:ph idx="1" type="body"/>
          </p:nvPr>
        </p:nvSpPr>
        <p:spPr>
          <a:xfrm>
            <a:off x="1233000" y="1093250"/>
            <a:ext cx="7030500" cy="3139200"/>
          </a:xfrm>
          <a:prstGeom prst="rect">
            <a:avLst/>
          </a:prstGeom>
        </p:spPr>
        <p:txBody>
          <a:bodyPr anchorCtr="0" anchor="t" bIns="91425" lIns="91425" spcFirstLastPara="1" rIns="91425" wrap="square" tIns="91425">
            <a:normAutofit lnSpcReduction="20000"/>
          </a:bodyPr>
          <a:lstStyle/>
          <a:p>
            <a:pPr indent="457200" lvl="0" marL="0" rtl="0" algn="just">
              <a:spcBef>
                <a:spcPts val="0"/>
              </a:spcBef>
              <a:spcAft>
                <a:spcPts val="0"/>
              </a:spcAft>
              <a:buNone/>
            </a:pPr>
            <a:r>
              <a:rPr lang="fr"/>
              <a:t>L'effet Ramsauer–Townsend est un phénomène quantique observé en 1921, où des électrons traversent des atomes de gaz nobles sans être déviés pour certaines valeurs précises de leur énergie. </a:t>
            </a:r>
            <a:r>
              <a:rPr lang="fr"/>
              <a:t>À l’échelle microscopique, la déviation d’une particule par une autre est décrite non pas par un choc direct, mais par une interaction à distance, principalement électromagnétique. </a:t>
            </a:r>
            <a:endParaRPr/>
          </a:p>
          <a:p>
            <a:pPr indent="457200" lvl="0" marL="0" rtl="0" algn="just">
              <a:spcBef>
                <a:spcPts val="1200"/>
              </a:spcBef>
              <a:spcAft>
                <a:spcPts val="0"/>
              </a:spcAft>
              <a:buNone/>
            </a:pPr>
            <a:r>
              <a:rPr lang="fr"/>
              <a:t>La probabilité qu’un électron soit diffusé par un atome est caractérisée par la section efficace. Fait surprenant : cette section efficace chute brutalement à zéro pour certaines énergies, comme si l’atome devenait transparent. Ce comportement ne peut s'expliquer que par la mécanique quantique. </a:t>
            </a:r>
            <a:endParaRPr/>
          </a:p>
          <a:p>
            <a:pPr indent="457200" lvl="0" marL="0" rtl="0" algn="just">
              <a:spcBef>
                <a:spcPts val="1200"/>
              </a:spcBef>
              <a:spcAft>
                <a:spcPts val="1200"/>
              </a:spcAft>
              <a:buNone/>
            </a:pPr>
            <a:r>
              <a:rPr lang="fr"/>
              <a:t>En modélisant l’atome par un puits de potentiel, on montre que l’onde associée à l’électron subit des interférences destructives qui annulent la diffusion. Des expériences plus récentes, notamment avec des atomes d’hélium, ont confirmé ce phénomène, montrant ainsi une manifestation directe du caractère ondulatoire de la matière.</a:t>
            </a:r>
            <a:endParaRPr/>
          </a:p>
        </p:txBody>
      </p:sp>
      <p:sp>
        <p:nvSpPr>
          <p:cNvPr id="302" name="Google Shape;302;p1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03" name="Google Shape;303;p16"/>
          <p:cNvPicPr preferRelativeResize="0"/>
          <p:nvPr/>
        </p:nvPicPr>
        <p:blipFill>
          <a:blip r:embed="rId3">
            <a:alphaModFix/>
          </a:blip>
          <a:stretch>
            <a:fillRect/>
          </a:stretch>
        </p:blipFill>
        <p:spPr>
          <a:xfrm>
            <a:off x="3424700" y="3988925"/>
            <a:ext cx="2294600" cy="1154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7"/>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Pourquoi modélise-t-on un puit de potentiel</a:t>
            </a:r>
            <a:endParaRPr/>
          </a:p>
        </p:txBody>
      </p:sp>
      <p:sp>
        <p:nvSpPr>
          <p:cNvPr id="309" name="Google Shape;309;p1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310" name="Google Shape;310;p17"/>
          <p:cNvSpPr txBox="1"/>
          <p:nvPr/>
        </p:nvSpPr>
        <p:spPr>
          <a:xfrm>
            <a:off x="692325" y="1292725"/>
            <a:ext cx="7046700" cy="3728700"/>
          </a:xfrm>
          <a:prstGeom prst="rect">
            <a:avLst/>
          </a:prstGeom>
          <a:noFill/>
          <a:ln>
            <a:noFill/>
          </a:ln>
        </p:spPr>
        <p:txBody>
          <a:bodyPr anchorCtr="0" anchor="t" bIns="91425" lIns="91425" spcFirstLastPara="1" rIns="91425" wrap="square" tIns="91425">
            <a:noAutofit/>
          </a:bodyPr>
          <a:lstStyle/>
          <a:p>
            <a:pPr indent="457200" lvl="0" marL="0" rtl="0" algn="just">
              <a:spcBef>
                <a:spcPts val="0"/>
              </a:spcBef>
              <a:spcAft>
                <a:spcPts val="0"/>
              </a:spcAft>
              <a:buNone/>
            </a:pPr>
            <a:r>
              <a:rPr lang="fr" sz="1300">
                <a:solidFill>
                  <a:schemeClr val="dk2"/>
                </a:solidFill>
                <a:latin typeface="Nunito"/>
                <a:ea typeface="Nunito"/>
                <a:cs typeface="Nunito"/>
                <a:sym typeface="Nunito"/>
              </a:rPr>
              <a:t>Dans les années 1920, Ramsauer observe que l’électron peut dans certains cas d’énergies traverser un atome sans même être diffusé. Ce phénomène est contre-intuitif car on pourrait s’attendre à ce que l’électron interagisse avec l’atome. En effet, pour mieux se représenter les choses, nous allons prendre une situation simple :</a:t>
            </a:r>
            <a:endParaRPr sz="1300">
              <a:solidFill>
                <a:schemeClr val="dk2"/>
              </a:solidFill>
              <a:latin typeface="Nunito"/>
              <a:ea typeface="Nunito"/>
              <a:cs typeface="Nunito"/>
              <a:sym typeface="Nunito"/>
            </a:endParaRPr>
          </a:p>
          <a:p>
            <a:pPr indent="-311150" lvl="0" marL="457200" rtl="0" algn="just">
              <a:spcBef>
                <a:spcPts val="1000"/>
              </a:spcBef>
              <a:spcAft>
                <a:spcPts val="0"/>
              </a:spcAft>
              <a:buClr>
                <a:schemeClr val="dk2"/>
              </a:buClr>
              <a:buSzPts val="1300"/>
              <a:buFont typeface="Nunito"/>
              <a:buChar char="-"/>
            </a:pPr>
            <a:r>
              <a:rPr lang="fr" sz="1300">
                <a:solidFill>
                  <a:schemeClr val="dk2"/>
                </a:solidFill>
                <a:latin typeface="Nunito"/>
                <a:ea typeface="Nunito"/>
                <a:cs typeface="Nunito"/>
                <a:sym typeface="Nunito"/>
              </a:rPr>
              <a:t>c’est comme si deux sons opposés créaient un silence parfait</a:t>
            </a:r>
            <a:endParaRPr sz="1300">
              <a:solidFill>
                <a:schemeClr val="dk2"/>
              </a:solidFill>
              <a:latin typeface="Nunito"/>
              <a:ea typeface="Nunito"/>
              <a:cs typeface="Nunito"/>
              <a:sym typeface="Nunito"/>
            </a:endParaRPr>
          </a:p>
          <a:p>
            <a:pPr indent="0" lvl="0" marL="457200" rtl="0" algn="just">
              <a:spcBef>
                <a:spcPts val="0"/>
              </a:spcBef>
              <a:spcAft>
                <a:spcPts val="0"/>
              </a:spcAft>
              <a:buNone/>
            </a:pPr>
            <a:r>
              <a:t/>
            </a:r>
            <a:endParaRPr sz="1300">
              <a:solidFill>
                <a:schemeClr val="dk2"/>
              </a:solidFill>
              <a:latin typeface="Nunito"/>
              <a:ea typeface="Nunito"/>
              <a:cs typeface="Nunito"/>
              <a:sym typeface="Nunito"/>
            </a:endParaRPr>
          </a:p>
          <a:p>
            <a:pPr indent="0" lvl="0" marL="0" rtl="0" algn="just">
              <a:spcBef>
                <a:spcPts val="0"/>
              </a:spcBef>
              <a:spcAft>
                <a:spcPts val="0"/>
              </a:spcAft>
              <a:buNone/>
            </a:pPr>
            <a:r>
              <a:t/>
            </a:r>
            <a:endParaRPr sz="1300">
              <a:solidFill>
                <a:schemeClr val="dk2"/>
              </a:solidFill>
              <a:latin typeface="Nunito"/>
              <a:ea typeface="Nunito"/>
              <a:cs typeface="Nunito"/>
              <a:sym typeface="Nunito"/>
            </a:endParaRPr>
          </a:p>
          <a:p>
            <a:pPr indent="0" lvl="0" marL="0" rtl="0" algn="just">
              <a:spcBef>
                <a:spcPts val="0"/>
              </a:spcBef>
              <a:spcAft>
                <a:spcPts val="0"/>
              </a:spcAft>
              <a:buNone/>
            </a:pPr>
            <a:r>
              <a:rPr lang="fr" sz="1300">
                <a:solidFill>
                  <a:schemeClr val="dk2"/>
                </a:solidFill>
                <a:latin typeface="Nunito"/>
                <a:ea typeface="Nunito"/>
                <a:cs typeface="Nunito"/>
                <a:sym typeface="Nunito"/>
              </a:rPr>
              <a:t>Ramsauer à donc décider de prendre un puit de potentiel pour modéliser un tel effet car :</a:t>
            </a:r>
            <a:endParaRPr sz="1300">
              <a:solidFill>
                <a:schemeClr val="dk2"/>
              </a:solidFill>
              <a:latin typeface="Nunito"/>
              <a:ea typeface="Nunito"/>
              <a:cs typeface="Nunito"/>
              <a:sym typeface="Nunito"/>
            </a:endParaRPr>
          </a:p>
          <a:p>
            <a:pPr indent="-311150" lvl="0" marL="457200" rtl="0" algn="just">
              <a:lnSpc>
                <a:spcPct val="115000"/>
              </a:lnSpc>
              <a:spcBef>
                <a:spcPts val="1000"/>
              </a:spcBef>
              <a:spcAft>
                <a:spcPts val="0"/>
              </a:spcAft>
              <a:buClr>
                <a:schemeClr val="dk2"/>
              </a:buClr>
              <a:buSzPts val="1300"/>
              <a:buFont typeface="Nunito"/>
              <a:buChar char="-"/>
            </a:pPr>
            <a:r>
              <a:rPr lang="fr" sz="1300">
                <a:solidFill>
                  <a:schemeClr val="dk2"/>
                </a:solidFill>
                <a:latin typeface="Nunito"/>
                <a:ea typeface="Nunito"/>
                <a:cs typeface="Nunito"/>
                <a:sym typeface="Nunito"/>
              </a:rPr>
              <a:t>en dehors de l’atome, l’électron est libre (V(x) = 0)</a:t>
            </a:r>
            <a:endParaRPr sz="1300">
              <a:solidFill>
                <a:schemeClr val="dk2"/>
              </a:solidFill>
              <a:latin typeface="Nunito"/>
              <a:ea typeface="Nunito"/>
              <a:cs typeface="Nunito"/>
              <a:sym typeface="Nunito"/>
            </a:endParaRPr>
          </a:p>
          <a:p>
            <a:pPr indent="-311150" lvl="0" marL="457200" rtl="0" algn="just">
              <a:lnSpc>
                <a:spcPct val="115000"/>
              </a:lnSpc>
              <a:spcBef>
                <a:spcPts val="0"/>
              </a:spcBef>
              <a:spcAft>
                <a:spcPts val="0"/>
              </a:spcAft>
              <a:buClr>
                <a:schemeClr val="dk2"/>
              </a:buClr>
              <a:buSzPts val="1300"/>
              <a:buFont typeface="Nunito"/>
              <a:buChar char="-"/>
            </a:pPr>
            <a:r>
              <a:rPr lang="fr" sz="1300">
                <a:solidFill>
                  <a:schemeClr val="dk2"/>
                </a:solidFill>
                <a:latin typeface="Nunito"/>
                <a:ea typeface="Nunito"/>
                <a:cs typeface="Nunito"/>
                <a:sym typeface="Nunito"/>
              </a:rPr>
              <a:t>dans l’atome, l’électron interagit avec ce dernier</a:t>
            </a:r>
            <a:endParaRPr sz="1300">
              <a:solidFill>
                <a:schemeClr val="dk2"/>
              </a:solidFill>
              <a:latin typeface="Nunito"/>
              <a:ea typeface="Nunito"/>
              <a:cs typeface="Nunito"/>
              <a:sym typeface="Nunito"/>
            </a:endParaRPr>
          </a:p>
          <a:p>
            <a:pPr indent="-311150" lvl="0" marL="457200" rtl="0" algn="just">
              <a:lnSpc>
                <a:spcPct val="115000"/>
              </a:lnSpc>
              <a:spcBef>
                <a:spcPts val="0"/>
              </a:spcBef>
              <a:spcAft>
                <a:spcPts val="0"/>
              </a:spcAft>
              <a:buClr>
                <a:schemeClr val="dk2"/>
              </a:buClr>
              <a:buSzPts val="1300"/>
              <a:buFont typeface="Nunito"/>
              <a:buChar char="-"/>
            </a:pPr>
            <a:r>
              <a:rPr lang="fr" sz="1300">
                <a:solidFill>
                  <a:schemeClr val="dk2"/>
                </a:solidFill>
                <a:latin typeface="Nunito"/>
                <a:ea typeface="Nunito"/>
                <a:cs typeface="Nunito"/>
                <a:sym typeface="Nunito"/>
              </a:rPr>
              <a:t>une fois que l’électron à traverser l’atome, on peut savoir si ce dernier a été totalement transmis ou si il a été </a:t>
            </a:r>
            <a:r>
              <a:rPr lang="fr" sz="1300">
                <a:solidFill>
                  <a:schemeClr val="dk2"/>
                </a:solidFill>
                <a:latin typeface="Nunito"/>
                <a:ea typeface="Nunito"/>
                <a:cs typeface="Nunito"/>
                <a:sym typeface="Nunito"/>
              </a:rPr>
              <a:t>diffusé</a:t>
            </a:r>
            <a:r>
              <a:rPr lang="fr" sz="1300">
                <a:solidFill>
                  <a:schemeClr val="dk2"/>
                </a:solidFill>
                <a:latin typeface="Nunito"/>
                <a:ea typeface="Nunito"/>
                <a:cs typeface="Nunito"/>
                <a:sym typeface="Nunito"/>
              </a:rPr>
              <a:t>. Cela se traduit dans le puit de potentiel où nous pouvons calculer le coefficient de transmission et de réflexion.</a:t>
            </a:r>
            <a:endParaRPr sz="1300">
              <a:solidFill>
                <a:schemeClr val="dk2"/>
              </a:solidFill>
              <a:latin typeface="Nunito"/>
              <a:ea typeface="Nunito"/>
              <a:cs typeface="Nunito"/>
              <a:sym typeface="Nunito"/>
            </a:endParaRPr>
          </a:p>
          <a:p>
            <a:pPr indent="0" lvl="0" marL="0" rtl="0" algn="just">
              <a:spcBef>
                <a:spcPts val="0"/>
              </a:spcBef>
              <a:spcAft>
                <a:spcPts val="0"/>
              </a:spcAft>
              <a:buNone/>
            </a:pPr>
            <a:r>
              <a:t/>
            </a:r>
            <a:endParaRPr sz="1300">
              <a:solidFill>
                <a:schemeClr val="dk2"/>
              </a:solidFill>
              <a:latin typeface="Nunito"/>
              <a:ea typeface="Nunito"/>
              <a:cs typeface="Nunito"/>
              <a:sym typeface="Nunito"/>
            </a:endParaRPr>
          </a:p>
          <a:p>
            <a:pPr indent="0" lvl="0" marL="0" rtl="0" algn="just">
              <a:spcBef>
                <a:spcPts val="0"/>
              </a:spcBef>
              <a:spcAft>
                <a:spcPts val="0"/>
              </a:spcAft>
              <a:buNone/>
            </a:pPr>
            <a:r>
              <a:rPr lang="fr" sz="1300">
                <a:solidFill>
                  <a:schemeClr val="dk2"/>
                </a:solidFill>
                <a:latin typeface="Nunito"/>
                <a:ea typeface="Nunito"/>
                <a:cs typeface="Nunito"/>
                <a:sym typeface="Nunito"/>
              </a:rPr>
              <a:t>Pour conclure, Ramsauer a choisi le puit de potentiel pour ses similitudes pour modéliser la diffusion ou non de l’électron.</a:t>
            </a:r>
            <a:endParaRPr sz="1300">
              <a:solidFill>
                <a:schemeClr val="dk2"/>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8"/>
          <p:cNvSpPr txBox="1"/>
          <p:nvPr>
            <p:ph type="title"/>
          </p:nvPr>
        </p:nvSpPr>
        <p:spPr>
          <a:xfrm>
            <a:off x="1303800" y="598575"/>
            <a:ext cx="32682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Calcul analytique</a:t>
            </a:r>
            <a:endParaRPr/>
          </a:p>
        </p:txBody>
      </p:sp>
      <p:sp>
        <p:nvSpPr>
          <p:cNvPr id="316" name="Google Shape;316;p1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17" name="Google Shape;317;p18" title="IMG_7312.jpg"/>
          <p:cNvPicPr preferRelativeResize="0"/>
          <p:nvPr/>
        </p:nvPicPr>
        <p:blipFill>
          <a:blip r:embed="rId3">
            <a:alphaModFix/>
          </a:blip>
          <a:stretch>
            <a:fillRect/>
          </a:stretch>
        </p:blipFill>
        <p:spPr>
          <a:xfrm>
            <a:off x="4571988" y="60925"/>
            <a:ext cx="3372224" cy="5021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Calcul analytique</a:t>
            </a:r>
            <a:endParaRPr/>
          </a:p>
        </p:txBody>
      </p:sp>
      <p:sp>
        <p:nvSpPr>
          <p:cNvPr id="323" name="Google Shape;323;p1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24" name="Google Shape;324;p19" title="IMG_7313.jpg"/>
          <p:cNvPicPr preferRelativeResize="0"/>
          <p:nvPr/>
        </p:nvPicPr>
        <p:blipFill>
          <a:blip r:embed="rId3">
            <a:alphaModFix/>
          </a:blip>
          <a:stretch>
            <a:fillRect/>
          </a:stretch>
        </p:blipFill>
        <p:spPr>
          <a:xfrm>
            <a:off x="4572006" y="73725"/>
            <a:ext cx="3322676" cy="49960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Calcul analytique</a:t>
            </a:r>
            <a:endParaRPr/>
          </a:p>
        </p:txBody>
      </p:sp>
      <p:sp>
        <p:nvSpPr>
          <p:cNvPr id="330" name="Google Shape;330;p2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31" name="Google Shape;331;p20" title="IMG_7314.jpg"/>
          <p:cNvPicPr preferRelativeResize="0"/>
          <p:nvPr/>
        </p:nvPicPr>
        <p:blipFill>
          <a:blip r:embed="rId3">
            <a:alphaModFix/>
          </a:blip>
          <a:stretch>
            <a:fillRect/>
          </a:stretch>
        </p:blipFill>
        <p:spPr>
          <a:xfrm>
            <a:off x="4571993" y="53675"/>
            <a:ext cx="3523249" cy="50361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Calcul analytique</a:t>
            </a:r>
            <a:endParaRPr/>
          </a:p>
        </p:txBody>
      </p:sp>
      <p:sp>
        <p:nvSpPr>
          <p:cNvPr id="337" name="Google Shape;337;p2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38" name="Google Shape;338;p21" title="IMG_7315.jpg"/>
          <p:cNvPicPr preferRelativeResize="0"/>
          <p:nvPr/>
        </p:nvPicPr>
        <p:blipFill>
          <a:blip r:embed="rId3">
            <a:alphaModFix/>
          </a:blip>
          <a:stretch>
            <a:fillRect/>
          </a:stretch>
        </p:blipFill>
        <p:spPr>
          <a:xfrm>
            <a:off x="4572003" y="259150"/>
            <a:ext cx="4130475" cy="462520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